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347" r:id="rId4"/>
    <p:sldId id="365" r:id="rId5"/>
    <p:sldId id="371" r:id="rId6"/>
    <p:sldId id="370" r:id="rId7"/>
    <p:sldId id="369" r:id="rId8"/>
    <p:sldId id="378" r:id="rId9"/>
    <p:sldId id="359" r:id="rId10"/>
    <p:sldId id="377" r:id="rId11"/>
    <p:sldId id="358" r:id="rId12"/>
    <p:sldId id="360" r:id="rId13"/>
    <p:sldId id="363" r:id="rId14"/>
    <p:sldId id="364" r:id="rId15"/>
    <p:sldId id="351" r:id="rId16"/>
    <p:sldId id="311" r:id="rId17"/>
    <p:sldId id="350" r:id="rId18"/>
    <p:sldId id="352" r:id="rId19"/>
    <p:sldId id="355" r:id="rId20"/>
    <p:sldId id="354" r:id="rId21"/>
    <p:sldId id="379" r:id="rId22"/>
    <p:sldId id="380" r:id="rId23"/>
    <p:sldId id="381" r:id="rId24"/>
    <p:sldId id="373" r:id="rId25"/>
    <p:sldId id="376" r:id="rId26"/>
    <p:sldId id="374" r:id="rId27"/>
    <p:sldId id="375" r:id="rId28"/>
    <p:sldId id="367" r:id="rId29"/>
    <p:sldId id="368" r:id="rId30"/>
    <p:sldId id="372" r:id="rId31"/>
    <p:sldId id="30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53" autoAdjust="0"/>
    <p:restoredTop sz="94660"/>
  </p:normalViewPr>
  <p:slideViewPr>
    <p:cSldViewPr snapToGrid="0" showGuides="1">
      <p:cViewPr varScale="1">
        <p:scale>
          <a:sx n="86" d="100"/>
          <a:sy n="86" d="100"/>
        </p:scale>
        <p:origin x="706" y="82"/>
      </p:cViewPr>
      <p:guideLst>
        <p:guide orient="horz" pos="220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82" r:id="rId9"/>
    <p:sldLayoutId id="2147483684" r:id="rId10"/>
    <p:sldLayoutId id="2147483687" r:id="rId11"/>
    <p:sldLayoutId id="2147483688" r:id="rId12"/>
    <p:sldLayoutId id="2147483671" r:id="rId13"/>
    <p:sldLayoutId id="214748367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image" Target="../media/image13.jpg"/><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hyperlink" Target="https://javaee.github.io/javaee-spec/javadocs/" TargetMode="External"/><Relationship Id="rId3" Type="http://schemas.openxmlformats.org/officeDocument/2006/relationships/image" Target="../media/image40.gif"/><Relationship Id="rId7" Type="http://schemas.openxmlformats.org/officeDocument/2006/relationships/hyperlink" Target="https://reactjs.org/" TargetMode="External"/><Relationship Id="rId2" Type="http://schemas.openxmlformats.org/officeDocument/2006/relationships/image" Target="../media/image39.jpg"/><Relationship Id="rId1" Type="http://schemas.openxmlformats.org/officeDocument/2006/relationships/slideLayout" Target="../slideLayouts/slideLayout6.xml"/><Relationship Id="rId6" Type="http://schemas.openxmlformats.org/officeDocument/2006/relationships/hyperlink" Target="https://www.w3schools.com/" TargetMode="External"/><Relationship Id="rId5" Type="http://schemas.openxmlformats.org/officeDocument/2006/relationships/hyperlink" Target="https://www.javatpoint.com/java-mail-api-tutorial" TargetMode="External"/><Relationship Id="rId4" Type="http://schemas.openxmlformats.org/officeDocument/2006/relationships/hyperlink" Target="https://bootstrapmade.com/mentor-free-education-bootstrap-theme/"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82C53E-6891-4695-A1B4-3BB471D7FA35}"/>
              </a:ext>
            </a:extLst>
          </p:cNvPr>
          <p:cNvSpPr txBox="1"/>
          <p:nvPr/>
        </p:nvSpPr>
        <p:spPr>
          <a:xfrm>
            <a:off x="4049486" y="3330493"/>
            <a:ext cx="8142514" cy="923330"/>
          </a:xfrm>
          <a:prstGeom prst="rect">
            <a:avLst/>
          </a:prstGeom>
          <a:noFill/>
        </p:spPr>
        <p:txBody>
          <a:bodyPr wrap="square" rtlCol="0" anchor="ctr">
            <a:spAutoFit/>
          </a:bodyPr>
          <a:lstStyle/>
          <a:p>
            <a:pPr algn="r"/>
            <a:r>
              <a:rPr lang="en-US" sz="5400" dirty="0">
                <a:solidFill>
                  <a:schemeClr val="bg1"/>
                </a:solidFill>
                <a:latin typeface="+mj-lt"/>
              </a:rPr>
              <a:t>Mart Inventory Application</a:t>
            </a:r>
          </a:p>
        </p:txBody>
      </p:sp>
      <p:sp>
        <p:nvSpPr>
          <p:cNvPr id="15" name="TextBox 14">
            <a:extLst>
              <a:ext uri="{FF2B5EF4-FFF2-40B4-BE49-F238E27FC236}">
                <a16:creationId xmlns:a16="http://schemas.microsoft.com/office/drawing/2014/main" id="{E1D76FB9-48AC-45CA-8F0D-FD198B4F22AE}"/>
              </a:ext>
            </a:extLst>
          </p:cNvPr>
          <p:cNvSpPr txBox="1"/>
          <p:nvPr/>
        </p:nvSpPr>
        <p:spPr>
          <a:xfrm>
            <a:off x="6911268" y="4833642"/>
            <a:ext cx="5096214" cy="1200329"/>
          </a:xfrm>
          <a:prstGeom prst="rect">
            <a:avLst/>
          </a:prstGeom>
          <a:noFill/>
        </p:spPr>
        <p:txBody>
          <a:bodyPr wrap="square" rtlCol="0" anchor="ctr">
            <a:spAutoFit/>
          </a:bodyPr>
          <a:lstStyle/>
          <a:p>
            <a:pPr algn="r"/>
            <a:r>
              <a:rPr lang="en-GB" altLang="ko-KR" sz="2400" dirty="0">
                <a:solidFill>
                  <a:schemeClr val="bg1"/>
                </a:solidFill>
                <a:cs typeface="Arial" pitchFamily="34" charset="0"/>
              </a:rPr>
              <a:t>Presented By-</a:t>
            </a:r>
          </a:p>
          <a:p>
            <a:pPr algn="r">
              <a:buFont typeface="Arial" pitchFamily="34" charset="0"/>
              <a:buChar char="•"/>
            </a:pPr>
            <a:r>
              <a:rPr lang="en-GB" altLang="ko-KR" sz="2400" dirty="0" err="1">
                <a:solidFill>
                  <a:schemeClr val="bg1"/>
                </a:solidFill>
                <a:cs typeface="Arial" pitchFamily="34" charset="0"/>
              </a:rPr>
              <a:t>Palash</a:t>
            </a:r>
            <a:r>
              <a:rPr lang="en-GB" altLang="ko-KR" sz="2400" dirty="0">
                <a:solidFill>
                  <a:schemeClr val="bg1"/>
                </a:solidFill>
                <a:cs typeface="Arial" pitchFamily="34" charset="0"/>
              </a:rPr>
              <a:t> </a:t>
            </a:r>
            <a:r>
              <a:rPr lang="en-GB" altLang="ko-KR" sz="2400" dirty="0" err="1">
                <a:solidFill>
                  <a:schemeClr val="bg1"/>
                </a:solidFill>
                <a:cs typeface="Arial" pitchFamily="34" charset="0"/>
              </a:rPr>
              <a:t>Kardhekar</a:t>
            </a:r>
            <a:endParaRPr lang="en-GB" altLang="ko-KR" sz="2400" dirty="0">
              <a:solidFill>
                <a:schemeClr val="bg1"/>
              </a:solidFill>
              <a:cs typeface="Arial" pitchFamily="34" charset="0"/>
            </a:endParaRPr>
          </a:p>
          <a:p>
            <a:pPr algn="r">
              <a:buFont typeface="Arial" pitchFamily="34" charset="0"/>
              <a:buChar char="•"/>
            </a:pPr>
            <a:r>
              <a:rPr lang="en-US" altLang="ko-KR" sz="2400" dirty="0">
                <a:solidFill>
                  <a:schemeClr val="bg1"/>
                </a:solidFill>
                <a:cs typeface="Arial" pitchFamily="34" charset="0"/>
              </a:rPr>
              <a:t>Bhavesh Kumar </a:t>
            </a:r>
            <a:r>
              <a:rPr lang="en-US" altLang="ko-KR" sz="2400" dirty="0" err="1">
                <a:solidFill>
                  <a:schemeClr val="bg1"/>
                </a:solidFill>
                <a:cs typeface="Arial" pitchFamily="34" charset="0"/>
              </a:rPr>
              <a:t>Verma</a:t>
            </a:r>
            <a:endParaRPr lang="ko-KR" altLang="en-US" sz="2400" dirty="0">
              <a:solidFill>
                <a:schemeClr val="bg1"/>
              </a:solidFill>
              <a:cs typeface="Arial" pitchFamily="34" charset="0"/>
            </a:endParaRPr>
          </a:p>
        </p:txBody>
      </p:sp>
      <p:sp>
        <p:nvSpPr>
          <p:cNvPr id="16" name="TextBox 15">
            <a:hlinkClick r:id="rId3"/>
            <a:extLst>
              <a:ext uri="{FF2B5EF4-FFF2-40B4-BE49-F238E27FC236}">
                <a16:creationId xmlns:a16="http://schemas.microsoft.com/office/drawing/2014/main" id="{CF639353-2FBF-45AF-BF9B-02441FCB654D}"/>
              </a:ext>
            </a:extLst>
          </p:cNvPr>
          <p:cNvSpPr txBox="1"/>
          <p:nvPr/>
        </p:nvSpPr>
        <p:spPr>
          <a:xfrm>
            <a:off x="6761286" y="6521617"/>
            <a:ext cx="5096276" cy="246221"/>
          </a:xfrm>
          <a:prstGeom prst="rect">
            <a:avLst/>
          </a:prstGeom>
          <a:noFill/>
        </p:spPr>
        <p:txBody>
          <a:bodyPr wrap="square" rtlCol="0">
            <a:spAutoFit/>
          </a:bodyPr>
          <a:lstStyle/>
          <a:p>
            <a:pPr algn="r"/>
            <a:r>
              <a:rPr lang="en-US" altLang="ko-KR" sz="1000" dirty="0">
                <a:solidFill>
                  <a:schemeClr val="bg1"/>
                </a:solidFill>
                <a:cs typeface="Arial" pitchFamily="34" charset="0"/>
                <a:hlinkClick r:id="rId3">
                  <a:extLst>
                    <a:ext uri="{A12FA001-AC4F-418D-AE19-62706E023703}">
                      <ahyp:hlinkClr xmlns:ahyp="http://schemas.microsoft.com/office/drawing/2018/hyperlinkcolor" val="tx"/>
                    </a:ext>
                  </a:extLst>
                </a:hlinkClick>
              </a:rPr>
              <a:t>http://www.free-powerpoint-templates-design.com</a:t>
            </a:r>
            <a:endParaRPr lang="ko-KR" altLang="en-US" sz="1000" dirty="0">
              <a:solidFill>
                <a:schemeClr val="bg1"/>
              </a:solidFill>
              <a:cs typeface="Arial" pitchFamily="34" charset="0"/>
            </a:endParaRPr>
          </a:p>
        </p:txBody>
      </p:sp>
      <p:pic>
        <p:nvPicPr>
          <p:cNvPr id="12" name="Picture 3"/>
          <p:cNvPicPr>
            <a:picLocks noChangeAspect="1" noChangeArrowheads="1"/>
          </p:cNvPicPr>
          <p:nvPr/>
        </p:nvPicPr>
        <p:blipFill>
          <a:blip r:embed="rId4"/>
          <a:srcRect/>
          <a:stretch>
            <a:fillRect/>
          </a:stretch>
        </p:blipFill>
        <p:spPr bwMode="auto">
          <a:xfrm>
            <a:off x="378822" y="209005"/>
            <a:ext cx="1713927" cy="1502230"/>
          </a:xfrm>
          <a:prstGeom prst="rect">
            <a:avLst/>
          </a:prstGeom>
          <a:noFill/>
          <a:ln w="9525">
            <a:noFill/>
            <a:miter lim="800000"/>
            <a:headEnd/>
            <a:tailEnd/>
          </a:ln>
          <a:effectLst/>
        </p:spPr>
      </p:pic>
      <p:pic>
        <p:nvPicPr>
          <p:cNvPr id="13" name="Picture 2"/>
          <p:cNvPicPr>
            <a:picLocks noChangeAspect="1" noChangeArrowheads="1"/>
          </p:cNvPicPr>
          <p:nvPr/>
        </p:nvPicPr>
        <p:blipFill>
          <a:blip r:embed="rId5"/>
          <a:srcRect/>
          <a:stretch>
            <a:fillRect/>
          </a:stretch>
        </p:blipFill>
        <p:spPr bwMode="auto">
          <a:xfrm>
            <a:off x="8765177" y="324933"/>
            <a:ext cx="3090175" cy="1242609"/>
          </a:xfrm>
          <a:prstGeom prst="rect">
            <a:avLst/>
          </a:prstGeom>
          <a:noFill/>
          <a:ln w="9525">
            <a:noFill/>
            <a:miter lim="800000"/>
            <a:headEnd/>
            <a:tailEnd/>
          </a:ln>
          <a:effectLst/>
        </p:spPr>
      </p:pic>
    </p:spTree>
    <p:extLst>
      <p:ext uri="{BB962C8B-B14F-4D97-AF65-F5344CB8AC3E}">
        <p14:creationId xmlns:p14="http://schemas.microsoft.com/office/powerpoint/2010/main" val="343804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98125" y="0"/>
            <a:ext cx="4232366" cy="400110"/>
          </a:xfrm>
          <a:prstGeom prst="rect">
            <a:avLst/>
          </a:prstGeom>
          <a:noFill/>
        </p:spPr>
        <p:txBody>
          <a:bodyPr wrap="square" rtlCol="0">
            <a:spAutoFit/>
          </a:bodyPr>
          <a:lstStyle/>
          <a:p>
            <a:r>
              <a:rPr lang="en-GB" sz="2000" b="1" dirty="0">
                <a:solidFill>
                  <a:srgbClr val="FF0000"/>
                </a:solidFill>
              </a:rPr>
              <a:t>Activity Diagram</a:t>
            </a:r>
            <a:endParaRPr lang="en-US" sz="2000" b="1" dirty="0">
              <a:solidFill>
                <a:srgbClr val="FF0000"/>
              </a:solidFill>
            </a:endParaRPr>
          </a:p>
        </p:txBody>
      </p:sp>
      <p:pic>
        <p:nvPicPr>
          <p:cNvPr id="4" name="Picture 3">
            <a:extLst>
              <a:ext uri="{FF2B5EF4-FFF2-40B4-BE49-F238E27FC236}">
                <a16:creationId xmlns:a16="http://schemas.microsoft.com/office/drawing/2014/main" id="{A677CB2A-A6AA-C3A8-E3DF-6FE3DB453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8" y="213218"/>
            <a:ext cx="12002608" cy="664478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91213" y="-31185"/>
            <a:ext cx="3396343" cy="523220"/>
          </a:xfrm>
          <a:prstGeom prst="rect">
            <a:avLst/>
          </a:prstGeom>
          <a:noFill/>
        </p:spPr>
        <p:txBody>
          <a:bodyPr wrap="square" rtlCol="0">
            <a:spAutoFit/>
          </a:bodyPr>
          <a:lstStyle/>
          <a:p>
            <a:r>
              <a:rPr lang="en-GB" sz="2800" b="1" dirty="0">
                <a:solidFill>
                  <a:srgbClr val="FF0000"/>
                </a:solidFill>
              </a:rPr>
              <a:t>DFD Diagram</a:t>
            </a:r>
            <a:endParaRPr lang="en-US" sz="2800" b="1" dirty="0">
              <a:solidFill>
                <a:srgbClr val="FF0000"/>
              </a:solidFill>
            </a:endParaRPr>
          </a:p>
        </p:txBody>
      </p:sp>
      <p:sp>
        <p:nvSpPr>
          <p:cNvPr id="7" name="TextBox 6"/>
          <p:cNvSpPr txBox="1"/>
          <p:nvPr/>
        </p:nvSpPr>
        <p:spPr>
          <a:xfrm>
            <a:off x="8355875" y="492035"/>
            <a:ext cx="1219308" cy="369332"/>
          </a:xfrm>
          <a:prstGeom prst="rect">
            <a:avLst/>
          </a:prstGeom>
          <a:noFill/>
        </p:spPr>
        <p:txBody>
          <a:bodyPr wrap="none" rtlCol="0">
            <a:spAutoFit/>
          </a:bodyPr>
          <a:lstStyle/>
          <a:p>
            <a:pPr algn="ctr"/>
            <a:r>
              <a:rPr lang="en-GB" dirty="0"/>
              <a:t>Level Two</a:t>
            </a:r>
            <a:endParaRPr lang="en-US" dirty="0"/>
          </a:p>
        </p:txBody>
      </p:sp>
      <p:pic>
        <p:nvPicPr>
          <p:cNvPr id="3" name="Picture 2">
            <a:extLst>
              <a:ext uri="{FF2B5EF4-FFF2-40B4-BE49-F238E27FC236}">
                <a16:creationId xmlns:a16="http://schemas.microsoft.com/office/drawing/2014/main" id="{1E96798D-E244-55D4-B387-672934B87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230" y="561432"/>
            <a:ext cx="11540970" cy="613233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68259" y="0"/>
            <a:ext cx="3108960" cy="461665"/>
          </a:xfrm>
          <a:prstGeom prst="rect">
            <a:avLst/>
          </a:prstGeom>
          <a:noFill/>
        </p:spPr>
        <p:txBody>
          <a:bodyPr wrap="square" rtlCol="0">
            <a:spAutoFit/>
          </a:bodyPr>
          <a:lstStyle/>
          <a:p>
            <a:r>
              <a:rPr lang="en-GB" sz="2400" dirty="0">
                <a:solidFill>
                  <a:srgbClr val="FF0000"/>
                </a:solidFill>
              </a:rPr>
              <a:t>Class Diagram</a:t>
            </a:r>
            <a:endParaRPr lang="en-US" sz="2400" dirty="0">
              <a:solidFill>
                <a:srgbClr val="FF0000"/>
              </a:solidFill>
            </a:endParaRPr>
          </a:p>
        </p:txBody>
      </p:sp>
      <p:pic>
        <p:nvPicPr>
          <p:cNvPr id="4" name="Picture 3">
            <a:extLst>
              <a:ext uri="{FF2B5EF4-FFF2-40B4-BE49-F238E27FC236}">
                <a16:creationId xmlns:a16="http://schemas.microsoft.com/office/drawing/2014/main" id="{5C138EBF-5036-AFB2-C31B-2421421B7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474" y="461664"/>
            <a:ext cx="11505460" cy="632975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337" y="3583968"/>
            <a:ext cx="7550331" cy="1015663"/>
          </a:xfrm>
          <a:prstGeom prst="rect">
            <a:avLst/>
          </a:prstGeom>
        </p:spPr>
        <p:txBody>
          <a:bodyPr wrap="square">
            <a:spAutoFit/>
          </a:bodyPr>
          <a:lstStyle/>
          <a:p>
            <a:pPr algn="r"/>
            <a:r>
              <a:rPr lang="en-US" sz="6000" dirty="0">
                <a:solidFill>
                  <a:schemeClr val="bg1"/>
                </a:solidFill>
              </a:rPr>
              <a:t>Screen Shots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omeScreen.jpg"/>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F79CFAF-BA66-03A3-FB15-2F2BE5CD7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98161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EE347F-B043-9469-460D-C4FD83CC31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HP\Desktop\projectDiagram\screenshots\Screenshot (483).png"/>
          <p:cNvPicPr>
            <a:picLocks noChangeAspect="1" noChangeArrowheads="1"/>
          </p:cNvPicPr>
          <p:nvPr/>
        </p:nvPicPr>
        <p:blipFill>
          <a:blip r:embed="rId2"/>
          <a:srcRect/>
          <a:stretch>
            <a:fillRect/>
          </a:stretch>
        </p:blipFill>
        <p:spPr bwMode="auto">
          <a:xfrm>
            <a:off x="243568" y="-1"/>
            <a:ext cx="5909038" cy="3344091"/>
          </a:xfrm>
          <a:prstGeom prst="rect">
            <a:avLst/>
          </a:prstGeom>
          <a:noFill/>
        </p:spPr>
      </p:pic>
      <p:pic>
        <p:nvPicPr>
          <p:cNvPr id="2052" name="Picture 4" descr="C:\Users\HP\Desktop\projectDiagram\screenshots\Screenshot (484).png"/>
          <p:cNvPicPr>
            <a:picLocks noChangeAspect="1" noChangeArrowheads="1"/>
          </p:cNvPicPr>
          <p:nvPr/>
        </p:nvPicPr>
        <p:blipFill>
          <a:blip r:embed="rId3"/>
          <a:srcRect/>
          <a:stretch>
            <a:fillRect/>
          </a:stretch>
        </p:blipFill>
        <p:spPr bwMode="auto">
          <a:xfrm>
            <a:off x="6387464" y="3409406"/>
            <a:ext cx="5700032" cy="3302675"/>
          </a:xfrm>
          <a:prstGeom prst="rect">
            <a:avLst/>
          </a:prstGeom>
          <a:noFill/>
        </p:spPr>
      </p:pic>
      <p:pic>
        <p:nvPicPr>
          <p:cNvPr id="2054" name="Picture 6" descr="C:\Users\HP\Desktop\projectDiagram\screenshots\Screenshot (506).png"/>
          <p:cNvPicPr>
            <a:picLocks noChangeAspect="1" noChangeArrowheads="1"/>
          </p:cNvPicPr>
          <p:nvPr/>
        </p:nvPicPr>
        <p:blipFill>
          <a:blip r:embed="rId4"/>
          <a:srcRect/>
          <a:stretch>
            <a:fillRect/>
          </a:stretch>
        </p:blipFill>
        <p:spPr bwMode="auto">
          <a:xfrm>
            <a:off x="6282961" y="91441"/>
            <a:ext cx="5804535" cy="3213462"/>
          </a:xfrm>
          <a:prstGeom prst="rect">
            <a:avLst/>
          </a:prstGeom>
          <a:noFill/>
        </p:spPr>
      </p:pic>
      <p:sp>
        <p:nvSpPr>
          <p:cNvPr id="8" name="Rectangle 7"/>
          <p:cNvSpPr/>
          <p:nvPr/>
        </p:nvSpPr>
        <p:spPr>
          <a:xfrm>
            <a:off x="5029200" y="3892731"/>
            <a:ext cx="940526" cy="914400"/>
          </a:xfrm>
          <a:prstGeom prst="rect">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81451" y="3892731"/>
            <a:ext cx="927463" cy="731520"/>
          </a:xfrm>
          <a:prstGeom prst="rect">
            <a:avLst/>
          </a:prstGeom>
          <a:noFill/>
          <a:ln>
            <a:solidFill>
              <a:srgbClr val="FF0000">
                <a:alpha val="9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 descr="C:\Users\HP\Desktop\projectDiagram\screenshots\Screenshot (497).png"/>
          <p:cNvPicPr>
            <a:picLocks noChangeAspect="1" noChangeArrowheads="1"/>
          </p:cNvPicPr>
          <p:nvPr/>
        </p:nvPicPr>
        <p:blipFill>
          <a:blip r:embed="rId5"/>
          <a:srcRect/>
          <a:stretch>
            <a:fillRect/>
          </a:stretch>
        </p:blipFill>
        <p:spPr bwMode="auto">
          <a:xfrm>
            <a:off x="178253" y="3463768"/>
            <a:ext cx="5922100" cy="3237477"/>
          </a:xfrm>
          <a:prstGeom prst="rect">
            <a:avLst/>
          </a:prstGeom>
          <a:noFill/>
        </p:spPr>
      </p:pic>
      <p:sp>
        <p:nvSpPr>
          <p:cNvPr id="10" name="Rounded Rectangle 9"/>
          <p:cNvSpPr/>
          <p:nvPr/>
        </p:nvSpPr>
        <p:spPr>
          <a:xfrm>
            <a:off x="4937760" y="3971109"/>
            <a:ext cx="1005840" cy="744582"/>
          </a:xfrm>
          <a:prstGeom prst="roundRect">
            <a:avLst/>
          </a:prstGeom>
          <a:noFill/>
          <a:ln>
            <a:solidFill>
              <a:srgbClr val="FF0000">
                <a:alpha val="8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66EB8C0-A7D5-233A-ED65-1537ED777F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1A38CC-113A-BC63-6D24-5E1F787A5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5599E5-7D6F-0864-C44D-AD0FE8430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368249" cy="3429000"/>
          </a:xfrm>
          <a:prstGeom prst="rect">
            <a:avLst/>
          </a:prstGeom>
        </p:spPr>
      </p:pic>
      <p:pic>
        <p:nvPicPr>
          <p:cNvPr id="5" name="Picture 4">
            <a:extLst>
              <a:ext uri="{FF2B5EF4-FFF2-40B4-BE49-F238E27FC236}">
                <a16:creationId xmlns:a16="http://schemas.microsoft.com/office/drawing/2014/main" id="{B1A10866-058E-D76A-BE42-C35C212A4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3750" y="3429000"/>
            <a:ext cx="6368249" cy="3408680"/>
          </a:xfrm>
          <a:prstGeom prst="rect">
            <a:avLst/>
          </a:prstGeom>
        </p:spPr>
      </p:pic>
      <p:sp>
        <p:nvSpPr>
          <p:cNvPr id="6" name="TextBox 5">
            <a:extLst>
              <a:ext uri="{FF2B5EF4-FFF2-40B4-BE49-F238E27FC236}">
                <a16:creationId xmlns:a16="http://schemas.microsoft.com/office/drawing/2014/main" id="{1F374F8E-89C4-1852-615E-A11AB9442C3A}"/>
              </a:ext>
            </a:extLst>
          </p:cNvPr>
          <p:cNvSpPr txBox="1"/>
          <p:nvPr/>
        </p:nvSpPr>
        <p:spPr>
          <a:xfrm>
            <a:off x="7421090" y="1289615"/>
            <a:ext cx="3718067" cy="523220"/>
          </a:xfrm>
          <a:prstGeom prst="rect">
            <a:avLst/>
          </a:prstGeom>
          <a:noFill/>
        </p:spPr>
        <p:txBody>
          <a:bodyPr wrap="square" rtlCol="0">
            <a:spAutoFit/>
          </a:bodyPr>
          <a:lstStyle/>
          <a:p>
            <a:r>
              <a:rPr lang="en-GB" sz="2800" b="1" dirty="0">
                <a:solidFill>
                  <a:srgbClr val="FF0000"/>
                </a:solidFill>
                <a:sym typeface="Wingdings" panose="05000000000000000000" pitchFamily="2" charset="2"/>
              </a:rPr>
              <a:t> List of Employees</a:t>
            </a:r>
            <a:endParaRPr lang="en-US" sz="2800" b="1" dirty="0">
              <a:solidFill>
                <a:srgbClr val="FF0000"/>
              </a:solidFill>
            </a:endParaRPr>
          </a:p>
        </p:txBody>
      </p:sp>
      <p:sp>
        <p:nvSpPr>
          <p:cNvPr id="7" name="TextBox 6">
            <a:extLst>
              <a:ext uri="{FF2B5EF4-FFF2-40B4-BE49-F238E27FC236}">
                <a16:creationId xmlns:a16="http://schemas.microsoft.com/office/drawing/2014/main" id="{EDB1DC4A-BF89-CD20-9CA3-57F834667232}"/>
              </a:ext>
            </a:extLst>
          </p:cNvPr>
          <p:cNvSpPr txBox="1"/>
          <p:nvPr/>
        </p:nvSpPr>
        <p:spPr>
          <a:xfrm>
            <a:off x="1300973" y="4871730"/>
            <a:ext cx="3396343" cy="523220"/>
          </a:xfrm>
          <a:prstGeom prst="rect">
            <a:avLst/>
          </a:prstGeom>
          <a:noFill/>
        </p:spPr>
        <p:txBody>
          <a:bodyPr wrap="square" rtlCol="0">
            <a:spAutoFit/>
          </a:bodyPr>
          <a:lstStyle/>
          <a:p>
            <a:r>
              <a:rPr lang="en-US" sz="2800" b="1" dirty="0">
                <a:solidFill>
                  <a:srgbClr val="FF0000"/>
                </a:solidFill>
              </a:rPr>
              <a:t>Add Employees </a:t>
            </a:r>
            <a:r>
              <a:rPr lang="en-US" sz="2800" b="1" dirty="0">
                <a:solidFill>
                  <a:srgbClr val="FF0000"/>
                </a:solidFill>
                <a:sym typeface="Wingdings" panose="05000000000000000000" pitchFamily="2" charset="2"/>
              </a:rPr>
              <a:t></a:t>
            </a:r>
            <a:endParaRPr lang="en-US" sz="2800" b="1" dirty="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F374F8E-89C4-1852-615E-A11AB9442C3A}"/>
              </a:ext>
            </a:extLst>
          </p:cNvPr>
          <p:cNvSpPr txBox="1"/>
          <p:nvPr/>
        </p:nvSpPr>
        <p:spPr>
          <a:xfrm>
            <a:off x="7421090" y="1289615"/>
            <a:ext cx="3718067" cy="523220"/>
          </a:xfrm>
          <a:prstGeom prst="rect">
            <a:avLst/>
          </a:prstGeom>
          <a:noFill/>
        </p:spPr>
        <p:txBody>
          <a:bodyPr wrap="square" rtlCol="0">
            <a:spAutoFit/>
          </a:bodyPr>
          <a:lstStyle/>
          <a:p>
            <a:r>
              <a:rPr lang="en-GB" sz="2800" b="1" dirty="0">
                <a:solidFill>
                  <a:srgbClr val="FF0000"/>
                </a:solidFill>
                <a:sym typeface="Wingdings" panose="05000000000000000000" pitchFamily="2" charset="2"/>
              </a:rPr>
              <a:t> List of Products</a:t>
            </a:r>
            <a:endParaRPr lang="en-US" sz="2800" b="1" dirty="0">
              <a:solidFill>
                <a:srgbClr val="FF0000"/>
              </a:solidFill>
            </a:endParaRPr>
          </a:p>
        </p:txBody>
      </p:sp>
      <p:sp>
        <p:nvSpPr>
          <p:cNvPr id="7" name="TextBox 6">
            <a:extLst>
              <a:ext uri="{FF2B5EF4-FFF2-40B4-BE49-F238E27FC236}">
                <a16:creationId xmlns:a16="http://schemas.microsoft.com/office/drawing/2014/main" id="{EDB1DC4A-BF89-CD20-9CA3-57F834667232}"/>
              </a:ext>
            </a:extLst>
          </p:cNvPr>
          <p:cNvSpPr txBox="1"/>
          <p:nvPr/>
        </p:nvSpPr>
        <p:spPr>
          <a:xfrm>
            <a:off x="1300973" y="4871730"/>
            <a:ext cx="3396343" cy="523220"/>
          </a:xfrm>
          <a:prstGeom prst="rect">
            <a:avLst/>
          </a:prstGeom>
          <a:noFill/>
        </p:spPr>
        <p:txBody>
          <a:bodyPr wrap="square" rtlCol="0">
            <a:spAutoFit/>
          </a:bodyPr>
          <a:lstStyle/>
          <a:p>
            <a:r>
              <a:rPr lang="en-US" sz="2800" b="1" dirty="0">
                <a:solidFill>
                  <a:srgbClr val="FF0000"/>
                </a:solidFill>
              </a:rPr>
              <a:t>Add Product </a:t>
            </a:r>
            <a:r>
              <a:rPr lang="en-US" sz="2800" b="1" dirty="0">
                <a:solidFill>
                  <a:srgbClr val="FF0000"/>
                </a:solidFill>
                <a:sym typeface="Wingdings" panose="05000000000000000000" pitchFamily="2" charset="2"/>
              </a:rPr>
              <a:t></a:t>
            </a:r>
            <a:endParaRPr lang="en-US" sz="2800" b="1" dirty="0">
              <a:solidFill>
                <a:srgbClr val="FF0000"/>
              </a:solidFill>
            </a:endParaRPr>
          </a:p>
        </p:txBody>
      </p:sp>
      <p:pic>
        <p:nvPicPr>
          <p:cNvPr id="9" name="Picture 8">
            <a:extLst>
              <a:ext uri="{FF2B5EF4-FFF2-40B4-BE49-F238E27FC236}">
                <a16:creationId xmlns:a16="http://schemas.microsoft.com/office/drawing/2014/main" id="{9777A522-0281-0CE3-6887-F1F46F137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368249" cy="3408680"/>
          </a:xfrm>
          <a:prstGeom prst="rect">
            <a:avLst/>
          </a:prstGeom>
        </p:spPr>
      </p:pic>
      <p:pic>
        <p:nvPicPr>
          <p:cNvPr id="11" name="Picture 10">
            <a:extLst>
              <a:ext uri="{FF2B5EF4-FFF2-40B4-BE49-F238E27FC236}">
                <a16:creationId xmlns:a16="http://schemas.microsoft.com/office/drawing/2014/main" id="{45837A0E-6D33-2332-2396-0147045C1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3750" y="3449320"/>
            <a:ext cx="6368249" cy="3408680"/>
          </a:xfrm>
          <a:prstGeom prst="rect">
            <a:avLst/>
          </a:prstGeom>
        </p:spPr>
      </p:pic>
    </p:spTree>
    <p:extLst>
      <p:ext uri="{BB962C8B-B14F-4D97-AF65-F5344CB8AC3E}">
        <p14:creationId xmlns:p14="http://schemas.microsoft.com/office/powerpoint/2010/main" val="3906939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txBox="1">
            <a:spLocks/>
          </p:cNvSpPr>
          <p:nvPr/>
        </p:nvSpPr>
        <p:spPr>
          <a:xfrm>
            <a:off x="323529" y="339509"/>
            <a:ext cx="11573197" cy="724247"/>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ko-KR"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rPr>
              <a:t>Points to be discussed</a:t>
            </a:r>
            <a:endParaRPr kumimoji="0" lang="ko-KR" altLang="en-US"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endParaRPr>
          </a:p>
        </p:txBody>
      </p:sp>
      <p:grpSp>
        <p:nvGrpSpPr>
          <p:cNvPr id="3" name="Graphic 3">
            <a:extLst>
              <a:ext uri="{FF2B5EF4-FFF2-40B4-BE49-F238E27FC236}">
                <a16:creationId xmlns:a16="http://schemas.microsoft.com/office/drawing/2014/main" id="{19C4EF18-7F43-4D6E-ACAF-E47946F46669}"/>
              </a:ext>
            </a:extLst>
          </p:cNvPr>
          <p:cNvGrpSpPr/>
          <p:nvPr/>
        </p:nvGrpSpPr>
        <p:grpSpPr>
          <a:xfrm rot="21305829" flipH="1">
            <a:off x="388050" y="3672527"/>
            <a:ext cx="1389702" cy="1123553"/>
            <a:chOff x="8338752" y="1211990"/>
            <a:chExt cx="3851961" cy="3114252"/>
          </a:xfrm>
        </p:grpSpPr>
        <p:sp>
          <p:nvSpPr>
            <p:cNvPr id="4" name="Freeform: Shape 83">
              <a:extLst>
                <a:ext uri="{FF2B5EF4-FFF2-40B4-BE49-F238E27FC236}">
                  <a16:creationId xmlns:a16="http://schemas.microsoft.com/office/drawing/2014/main" id="{7597336B-849F-41FC-8FBF-F6FB448FBA73}"/>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5" name="Freeform: Shape 84">
              <a:extLst>
                <a:ext uri="{FF2B5EF4-FFF2-40B4-BE49-F238E27FC236}">
                  <a16:creationId xmlns:a16="http://schemas.microsoft.com/office/drawing/2014/main" id="{5FCBCE89-77CA-4B4E-BDA6-1A6C8C0F5D9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p>
          </p:txBody>
        </p:sp>
        <p:sp>
          <p:nvSpPr>
            <p:cNvPr id="6" name="Freeform: Shape 85">
              <a:extLst>
                <a:ext uri="{FF2B5EF4-FFF2-40B4-BE49-F238E27FC236}">
                  <a16:creationId xmlns:a16="http://schemas.microsoft.com/office/drawing/2014/main" id="{B3E290C5-17C5-4E8C-84C3-8D553BE9FF39}"/>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p>
          </p:txBody>
        </p:sp>
        <p:sp>
          <p:nvSpPr>
            <p:cNvPr id="7" name="Freeform: Shape 86">
              <a:extLst>
                <a:ext uri="{FF2B5EF4-FFF2-40B4-BE49-F238E27FC236}">
                  <a16:creationId xmlns:a16="http://schemas.microsoft.com/office/drawing/2014/main" id="{C2F9C513-FADF-4D04-84EE-961B06D79CF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p>
          </p:txBody>
        </p:sp>
        <p:sp>
          <p:nvSpPr>
            <p:cNvPr id="8" name="Freeform: Shape 87">
              <a:extLst>
                <a:ext uri="{FF2B5EF4-FFF2-40B4-BE49-F238E27FC236}">
                  <a16:creationId xmlns:a16="http://schemas.microsoft.com/office/drawing/2014/main" id="{E75D5EF7-4D68-451A-B3EF-253EC99AC78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9" name="Freeform: Shape 88">
              <a:extLst>
                <a:ext uri="{FF2B5EF4-FFF2-40B4-BE49-F238E27FC236}">
                  <a16:creationId xmlns:a16="http://schemas.microsoft.com/office/drawing/2014/main" id="{E7E294D0-AABC-44BF-B931-92E93C29B2EC}"/>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p>
          </p:txBody>
        </p:sp>
        <p:sp>
          <p:nvSpPr>
            <p:cNvPr id="10" name="Freeform: Shape 89">
              <a:extLst>
                <a:ext uri="{FF2B5EF4-FFF2-40B4-BE49-F238E27FC236}">
                  <a16:creationId xmlns:a16="http://schemas.microsoft.com/office/drawing/2014/main" id="{B34A1B24-026B-4C86-A1A6-DAF05C52EA44}"/>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1" name="Freeform: Shape 90">
              <a:extLst>
                <a:ext uri="{FF2B5EF4-FFF2-40B4-BE49-F238E27FC236}">
                  <a16:creationId xmlns:a16="http://schemas.microsoft.com/office/drawing/2014/main" id="{2B2BFA7B-2E28-4C79-B559-1D0B0309EE9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3DC938BF-274F-4644-8F23-CD7AE6676BA0}"/>
              </a:ext>
            </a:extLst>
          </p:cNvPr>
          <p:cNvGrpSpPr/>
          <p:nvPr/>
        </p:nvGrpSpPr>
        <p:grpSpPr>
          <a:xfrm>
            <a:off x="1446763" y="3305491"/>
            <a:ext cx="10061655" cy="2617601"/>
            <a:chOff x="1427713" y="2852132"/>
            <a:chExt cx="10061655" cy="2617601"/>
          </a:xfrm>
        </p:grpSpPr>
        <p:grpSp>
          <p:nvGrpSpPr>
            <p:cNvPr id="13" name="Group 5">
              <a:extLst>
                <a:ext uri="{FF2B5EF4-FFF2-40B4-BE49-F238E27FC236}">
                  <a16:creationId xmlns:a16="http://schemas.microsoft.com/office/drawing/2014/main" id="{ADB454B5-5F77-4C49-9103-B7C97A7995BA}"/>
                </a:ext>
              </a:extLst>
            </p:cNvPr>
            <p:cNvGrpSpPr/>
            <p:nvPr/>
          </p:nvGrpSpPr>
          <p:grpSpPr>
            <a:xfrm>
              <a:off x="1427713" y="2852132"/>
              <a:ext cx="9478349" cy="2617601"/>
              <a:chOff x="2895898" y="2601320"/>
              <a:chExt cx="9478349" cy="2617601"/>
            </a:xfrm>
          </p:grpSpPr>
          <p:sp>
            <p:nvSpPr>
              <p:cNvPr id="15" name="Block Arc 14">
                <a:extLst>
                  <a:ext uri="{FF2B5EF4-FFF2-40B4-BE49-F238E27FC236}">
                    <a16:creationId xmlns:a16="http://schemas.microsoft.com/office/drawing/2014/main" id="{FE8A1025-CBFC-402B-BE6B-AFFE5D4E969B}"/>
                  </a:ext>
                </a:extLst>
              </p:cNvPr>
              <p:cNvSpPr/>
              <p:nvPr/>
            </p:nvSpPr>
            <p:spPr>
              <a:xfrm>
                <a:off x="10539544" y="3374995"/>
                <a:ext cx="1834703" cy="1834703"/>
              </a:xfrm>
              <a:prstGeom prst="blockArc">
                <a:avLst>
                  <a:gd name="adj1" fmla="val 12399071"/>
                  <a:gd name="adj2" fmla="val 16243311"/>
                  <a:gd name="adj3" fmla="val 66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Block Arc 15">
                <a:extLst>
                  <a:ext uri="{FF2B5EF4-FFF2-40B4-BE49-F238E27FC236}">
                    <a16:creationId xmlns:a16="http://schemas.microsoft.com/office/drawing/2014/main" id="{5B9948DF-5A0A-4747-B694-A56DACB3FF4D}"/>
                  </a:ext>
                </a:extLst>
              </p:cNvPr>
              <p:cNvSpPr/>
              <p:nvPr/>
            </p:nvSpPr>
            <p:spPr>
              <a:xfrm rot="10800000">
                <a:off x="2895898" y="2601320"/>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Block Arc 16">
                <a:extLst>
                  <a:ext uri="{FF2B5EF4-FFF2-40B4-BE49-F238E27FC236}">
                    <a16:creationId xmlns:a16="http://schemas.microsoft.com/office/drawing/2014/main" id="{E67BDBDC-F19E-406B-B8E2-0E2179EB9E4D}"/>
                  </a:ext>
                </a:extLst>
              </p:cNvPr>
              <p:cNvSpPr/>
              <p:nvPr/>
            </p:nvSpPr>
            <p:spPr>
              <a:xfrm>
                <a:off x="7477560" y="3384218"/>
                <a:ext cx="1834703" cy="1834703"/>
              </a:xfrm>
              <a:prstGeom prst="blockArc">
                <a:avLst>
                  <a:gd name="adj1" fmla="val 12399071"/>
                  <a:gd name="adj2" fmla="val 20021087"/>
                  <a:gd name="adj3" fmla="val 64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Block Arc 17">
                <a:extLst>
                  <a:ext uri="{FF2B5EF4-FFF2-40B4-BE49-F238E27FC236}">
                    <a16:creationId xmlns:a16="http://schemas.microsoft.com/office/drawing/2014/main" id="{330036F1-9DAC-4969-B3EF-83EF2CF63EB1}"/>
                  </a:ext>
                </a:extLst>
              </p:cNvPr>
              <p:cNvSpPr/>
              <p:nvPr/>
            </p:nvSpPr>
            <p:spPr>
              <a:xfrm>
                <a:off x="4416280" y="3384218"/>
                <a:ext cx="1834703" cy="1834703"/>
              </a:xfrm>
              <a:prstGeom prst="blockArc">
                <a:avLst>
                  <a:gd name="adj1" fmla="val 12399071"/>
                  <a:gd name="adj2" fmla="val 20021087"/>
                  <a:gd name="adj3" fmla="val 64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Block Arc 18">
                <a:extLst>
                  <a:ext uri="{FF2B5EF4-FFF2-40B4-BE49-F238E27FC236}">
                    <a16:creationId xmlns:a16="http://schemas.microsoft.com/office/drawing/2014/main" id="{E40E8946-5E4B-4C26-84C5-466244B4392C}"/>
                  </a:ext>
                </a:extLst>
              </p:cNvPr>
              <p:cNvSpPr/>
              <p:nvPr/>
            </p:nvSpPr>
            <p:spPr>
              <a:xfrm rot="10800000">
                <a:off x="5946920" y="2601320"/>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Block Arc 160">
                <a:extLst>
                  <a:ext uri="{FF2B5EF4-FFF2-40B4-BE49-F238E27FC236}">
                    <a16:creationId xmlns:a16="http://schemas.microsoft.com/office/drawing/2014/main" id="{66238CEF-C54D-4BBA-BA3E-140CFFCE07D7}"/>
                  </a:ext>
                </a:extLst>
              </p:cNvPr>
              <p:cNvSpPr/>
              <p:nvPr/>
            </p:nvSpPr>
            <p:spPr>
              <a:xfrm rot="10800000">
                <a:off x="9008904" y="2601320"/>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4" name="Rectangle 13">
              <a:extLst>
                <a:ext uri="{FF2B5EF4-FFF2-40B4-BE49-F238E27FC236}">
                  <a16:creationId xmlns:a16="http://schemas.microsoft.com/office/drawing/2014/main" id="{C1BD60E6-79DF-41AA-859E-722ADC1D512C}"/>
                </a:ext>
              </a:extLst>
            </p:cNvPr>
            <p:cNvSpPr/>
            <p:nvPr/>
          </p:nvSpPr>
          <p:spPr>
            <a:xfrm>
              <a:off x="9988709" y="3625806"/>
              <a:ext cx="1500659" cy="1180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A03AA2BC-49B1-466E-A167-64AEAF6946A3}"/>
              </a:ext>
            </a:extLst>
          </p:cNvPr>
          <p:cNvSpPr txBox="1"/>
          <p:nvPr/>
        </p:nvSpPr>
        <p:spPr>
          <a:xfrm>
            <a:off x="1724297" y="3500243"/>
            <a:ext cx="2017080"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Introduction</a:t>
            </a:r>
            <a:endParaRPr lang="en-US" sz="1400"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Motivation</a:t>
            </a:r>
          </a:p>
        </p:txBody>
      </p:sp>
      <p:sp>
        <p:nvSpPr>
          <p:cNvPr id="22" name="TextBox 21">
            <a:extLst>
              <a:ext uri="{FF2B5EF4-FFF2-40B4-BE49-F238E27FC236}">
                <a16:creationId xmlns:a16="http://schemas.microsoft.com/office/drawing/2014/main" id="{B7D88F9D-CB73-474B-89D7-AD94E11DE3D0}"/>
              </a:ext>
            </a:extLst>
          </p:cNvPr>
          <p:cNvSpPr txBox="1"/>
          <p:nvPr/>
        </p:nvSpPr>
        <p:spPr>
          <a:xfrm>
            <a:off x="2790215" y="5080847"/>
            <a:ext cx="2225917"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Objectives</a:t>
            </a:r>
          </a:p>
          <a:p>
            <a:pPr marL="274320" lvl="0" indent="-274320">
              <a:spcBef>
                <a:spcPts val="600"/>
              </a:spcBef>
              <a:buClr>
                <a:schemeClr val="tx2"/>
              </a:buClr>
              <a:buSzPct val="73000"/>
              <a:buFont typeface="Wingdings 2"/>
              <a:buChar char=""/>
              <a:defRPr/>
            </a:pPr>
            <a:r>
              <a:rPr lang="en-GB" b="1" dirty="0">
                <a:solidFill>
                  <a:schemeClr val="bg1"/>
                </a:solidFill>
              </a:rPr>
              <a:t>UML Diagrams</a:t>
            </a:r>
            <a:endParaRPr lang="en-US" b="1" dirty="0">
              <a:solidFill>
                <a:schemeClr val="bg1"/>
              </a:solidFill>
            </a:endParaRPr>
          </a:p>
        </p:txBody>
      </p:sp>
      <p:sp>
        <p:nvSpPr>
          <p:cNvPr id="24" name="TextBox 23">
            <a:extLst>
              <a:ext uri="{FF2B5EF4-FFF2-40B4-BE49-F238E27FC236}">
                <a16:creationId xmlns:a16="http://schemas.microsoft.com/office/drawing/2014/main" id="{4DA463E9-971E-4FD9-8048-9902F6E52023}"/>
              </a:ext>
            </a:extLst>
          </p:cNvPr>
          <p:cNvSpPr txBox="1"/>
          <p:nvPr/>
        </p:nvSpPr>
        <p:spPr>
          <a:xfrm>
            <a:off x="4542812" y="3202901"/>
            <a:ext cx="2001680" cy="1431161"/>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Screenshots</a:t>
            </a:r>
          </a:p>
          <a:p>
            <a:pPr marL="274320" lvl="0" indent="-274320">
              <a:spcBef>
                <a:spcPts val="600"/>
              </a:spcBef>
              <a:buClr>
                <a:schemeClr val="tx2"/>
              </a:buClr>
              <a:buSzPct val="73000"/>
              <a:buFont typeface="Wingdings 2"/>
              <a:buChar char=""/>
              <a:defRPr/>
            </a:pPr>
            <a:r>
              <a:rPr lang="en-US" b="1" dirty="0">
                <a:solidFill>
                  <a:schemeClr val="bg1"/>
                </a:solidFill>
              </a:rPr>
              <a:t>Specification</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5" name="TextBox 24">
            <a:extLst>
              <a:ext uri="{FF2B5EF4-FFF2-40B4-BE49-F238E27FC236}">
                <a16:creationId xmlns:a16="http://schemas.microsoft.com/office/drawing/2014/main" id="{FD5A2D58-DFEA-4468-8AB6-33217CB1C083}"/>
              </a:ext>
            </a:extLst>
          </p:cNvPr>
          <p:cNvSpPr txBox="1"/>
          <p:nvPr/>
        </p:nvSpPr>
        <p:spPr>
          <a:xfrm>
            <a:off x="7302138" y="3359654"/>
            <a:ext cx="2508068"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Conclusion</a:t>
            </a:r>
          </a:p>
        </p:txBody>
      </p:sp>
      <p:sp>
        <p:nvSpPr>
          <p:cNvPr id="28" name="TextBox 27">
            <a:extLst>
              <a:ext uri="{FF2B5EF4-FFF2-40B4-BE49-F238E27FC236}">
                <a16:creationId xmlns:a16="http://schemas.microsoft.com/office/drawing/2014/main" id="{4DA463E9-971E-4FD9-8048-9902F6E52023}"/>
              </a:ext>
            </a:extLst>
          </p:cNvPr>
          <p:cNvSpPr txBox="1"/>
          <p:nvPr/>
        </p:nvSpPr>
        <p:spPr>
          <a:xfrm>
            <a:off x="5988435" y="4530958"/>
            <a:ext cx="2201976" cy="1785104"/>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Advantages</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9" name="TextBox 28">
            <a:extLst>
              <a:ext uri="{FF2B5EF4-FFF2-40B4-BE49-F238E27FC236}">
                <a16:creationId xmlns:a16="http://schemas.microsoft.com/office/drawing/2014/main" id="{4DA463E9-971E-4FD9-8048-9902F6E52023}"/>
              </a:ext>
            </a:extLst>
          </p:cNvPr>
          <p:cNvSpPr txBox="1"/>
          <p:nvPr/>
        </p:nvSpPr>
        <p:spPr>
          <a:xfrm>
            <a:off x="9367360" y="3964902"/>
            <a:ext cx="2201976" cy="2062103"/>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Future Enhancement</a:t>
            </a:r>
          </a:p>
          <a:p>
            <a:pPr marL="274320" indent="-274320">
              <a:spcBef>
                <a:spcPts val="600"/>
              </a:spcBef>
              <a:buClr>
                <a:schemeClr val="tx2"/>
              </a:buClr>
              <a:buSzPct val="73000"/>
              <a:buFont typeface="Wingdings 2"/>
              <a:buChar char=""/>
              <a:defRPr/>
            </a:pPr>
            <a:r>
              <a:rPr lang="en-US" b="1" dirty="0">
                <a:solidFill>
                  <a:schemeClr val="bg1"/>
                </a:solidFill>
              </a:rPr>
              <a:t>References</a:t>
            </a:r>
          </a:p>
          <a:p>
            <a:pPr marL="27432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30" name="Rectangle 29"/>
          <p:cNvSpPr/>
          <p:nvPr/>
        </p:nvSpPr>
        <p:spPr>
          <a:xfrm>
            <a:off x="5983597" y="4929442"/>
            <a:ext cx="1949252" cy="1077218"/>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GB" b="1" dirty="0">
                <a:solidFill>
                  <a:schemeClr val="bg1"/>
                </a:solidFill>
              </a:rPr>
              <a:t>S/W and H/W </a:t>
            </a:r>
          </a:p>
          <a:p>
            <a:pPr marL="274320" lvl="0" indent="-274320">
              <a:spcBef>
                <a:spcPts val="600"/>
              </a:spcBef>
              <a:buClr>
                <a:schemeClr val="tx2"/>
              </a:buClr>
              <a:buSzPct val="73000"/>
              <a:defRPr/>
            </a:pPr>
            <a:r>
              <a:rPr lang="en-GB" b="1" dirty="0">
                <a:solidFill>
                  <a:schemeClr val="bg1"/>
                </a:solidFill>
              </a:rPr>
              <a:t>     Requirement</a:t>
            </a:r>
          </a:p>
          <a:p>
            <a:pPr marL="274320" lvl="0" indent="-274320">
              <a:spcBef>
                <a:spcPts val="600"/>
              </a:spcBef>
              <a:buClr>
                <a:schemeClr val="tx2"/>
              </a:buClr>
              <a:buSzPct val="73000"/>
              <a:defRPr/>
            </a:pPr>
            <a:endParaRPr lang="en-GB" b="1" dirty="0">
              <a:solidFill>
                <a:schemeClr val="bg1"/>
              </a:solidFill>
            </a:endParaRPr>
          </a:p>
        </p:txBody>
      </p:sp>
      <p:sp>
        <p:nvSpPr>
          <p:cNvPr id="31" name="Rectangle 30"/>
          <p:cNvSpPr/>
          <p:nvPr/>
        </p:nvSpPr>
        <p:spPr>
          <a:xfrm>
            <a:off x="7323780" y="3374963"/>
            <a:ext cx="2090316" cy="369332"/>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US" b="1" dirty="0">
                <a:solidFill>
                  <a:schemeClr val="bg1"/>
                </a:solidFill>
              </a:rPr>
              <a:t>Disadvantages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F374F8E-89C4-1852-615E-A11AB9442C3A}"/>
              </a:ext>
            </a:extLst>
          </p:cNvPr>
          <p:cNvSpPr txBox="1"/>
          <p:nvPr/>
        </p:nvSpPr>
        <p:spPr>
          <a:xfrm>
            <a:off x="7421090" y="1289615"/>
            <a:ext cx="3718067" cy="523220"/>
          </a:xfrm>
          <a:prstGeom prst="rect">
            <a:avLst/>
          </a:prstGeom>
          <a:noFill/>
        </p:spPr>
        <p:txBody>
          <a:bodyPr wrap="square" rtlCol="0">
            <a:spAutoFit/>
          </a:bodyPr>
          <a:lstStyle/>
          <a:p>
            <a:r>
              <a:rPr lang="en-GB" sz="2800" b="1" dirty="0">
                <a:solidFill>
                  <a:srgbClr val="FF0000"/>
                </a:solidFill>
                <a:sym typeface="Wingdings" panose="05000000000000000000" pitchFamily="2" charset="2"/>
              </a:rPr>
              <a:t> List of Customer</a:t>
            </a:r>
            <a:endParaRPr lang="en-US" sz="2800" b="1" dirty="0">
              <a:solidFill>
                <a:srgbClr val="FF0000"/>
              </a:solidFill>
            </a:endParaRPr>
          </a:p>
        </p:txBody>
      </p:sp>
      <p:sp>
        <p:nvSpPr>
          <p:cNvPr id="7" name="TextBox 6">
            <a:extLst>
              <a:ext uri="{FF2B5EF4-FFF2-40B4-BE49-F238E27FC236}">
                <a16:creationId xmlns:a16="http://schemas.microsoft.com/office/drawing/2014/main" id="{EDB1DC4A-BF89-CD20-9CA3-57F834667232}"/>
              </a:ext>
            </a:extLst>
          </p:cNvPr>
          <p:cNvSpPr txBox="1"/>
          <p:nvPr/>
        </p:nvSpPr>
        <p:spPr>
          <a:xfrm>
            <a:off x="1300973" y="4871730"/>
            <a:ext cx="3396343" cy="523220"/>
          </a:xfrm>
          <a:prstGeom prst="rect">
            <a:avLst/>
          </a:prstGeom>
          <a:noFill/>
        </p:spPr>
        <p:txBody>
          <a:bodyPr wrap="square" rtlCol="0">
            <a:spAutoFit/>
          </a:bodyPr>
          <a:lstStyle/>
          <a:p>
            <a:r>
              <a:rPr lang="en-US" sz="2800" b="1" dirty="0">
                <a:solidFill>
                  <a:srgbClr val="FF0000"/>
                </a:solidFill>
              </a:rPr>
              <a:t>Add Customer </a:t>
            </a:r>
            <a:r>
              <a:rPr lang="en-US" sz="2800" b="1" dirty="0">
                <a:solidFill>
                  <a:srgbClr val="FF0000"/>
                </a:solidFill>
                <a:sym typeface="Wingdings" panose="05000000000000000000" pitchFamily="2" charset="2"/>
              </a:rPr>
              <a:t></a:t>
            </a:r>
            <a:endParaRPr lang="en-US" sz="2800" b="1" dirty="0">
              <a:solidFill>
                <a:srgbClr val="FF0000"/>
              </a:solidFill>
            </a:endParaRPr>
          </a:p>
        </p:txBody>
      </p:sp>
      <p:pic>
        <p:nvPicPr>
          <p:cNvPr id="4" name="Picture 3">
            <a:extLst>
              <a:ext uri="{FF2B5EF4-FFF2-40B4-BE49-F238E27FC236}">
                <a16:creationId xmlns:a16="http://schemas.microsoft.com/office/drawing/2014/main" id="{1FFC04E7-1D42-5DD0-CA9C-096032C30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368249" cy="3408680"/>
          </a:xfrm>
          <a:prstGeom prst="rect">
            <a:avLst/>
          </a:prstGeom>
        </p:spPr>
      </p:pic>
      <p:pic>
        <p:nvPicPr>
          <p:cNvPr id="9" name="Picture 8">
            <a:extLst>
              <a:ext uri="{FF2B5EF4-FFF2-40B4-BE49-F238E27FC236}">
                <a16:creationId xmlns:a16="http://schemas.microsoft.com/office/drawing/2014/main" id="{4DB4226F-378C-F97E-2E77-37643CCE9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3750" y="3449320"/>
            <a:ext cx="6368249" cy="3408680"/>
          </a:xfrm>
          <a:prstGeom prst="rect">
            <a:avLst/>
          </a:prstGeom>
        </p:spPr>
      </p:pic>
    </p:spTree>
    <p:extLst>
      <p:ext uri="{BB962C8B-B14F-4D97-AF65-F5344CB8AC3E}">
        <p14:creationId xmlns:p14="http://schemas.microsoft.com/office/powerpoint/2010/main" val="4047435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F374F8E-89C4-1852-615E-A11AB9442C3A}"/>
              </a:ext>
            </a:extLst>
          </p:cNvPr>
          <p:cNvSpPr txBox="1"/>
          <p:nvPr/>
        </p:nvSpPr>
        <p:spPr>
          <a:xfrm>
            <a:off x="7421090" y="1289615"/>
            <a:ext cx="3718067" cy="523220"/>
          </a:xfrm>
          <a:prstGeom prst="rect">
            <a:avLst/>
          </a:prstGeom>
          <a:noFill/>
        </p:spPr>
        <p:txBody>
          <a:bodyPr wrap="square" rtlCol="0">
            <a:spAutoFit/>
          </a:bodyPr>
          <a:lstStyle/>
          <a:p>
            <a:r>
              <a:rPr lang="en-GB" sz="2800" b="1" dirty="0">
                <a:solidFill>
                  <a:srgbClr val="FF0000"/>
                </a:solidFill>
                <a:sym typeface="Wingdings" panose="05000000000000000000" pitchFamily="2" charset="2"/>
              </a:rPr>
              <a:t> Bill Details </a:t>
            </a:r>
            <a:endParaRPr lang="en-US" sz="2800" b="1" dirty="0">
              <a:solidFill>
                <a:srgbClr val="FF0000"/>
              </a:solidFill>
            </a:endParaRPr>
          </a:p>
        </p:txBody>
      </p:sp>
      <p:sp>
        <p:nvSpPr>
          <p:cNvPr id="7" name="TextBox 6">
            <a:extLst>
              <a:ext uri="{FF2B5EF4-FFF2-40B4-BE49-F238E27FC236}">
                <a16:creationId xmlns:a16="http://schemas.microsoft.com/office/drawing/2014/main" id="{EDB1DC4A-BF89-CD20-9CA3-57F834667232}"/>
              </a:ext>
            </a:extLst>
          </p:cNvPr>
          <p:cNvSpPr txBox="1"/>
          <p:nvPr/>
        </p:nvSpPr>
        <p:spPr>
          <a:xfrm>
            <a:off x="426721" y="4536450"/>
            <a:ext cx="4280756" cy="954107"/>
          </a:xfrm>
          <a:prstGeom prst="rect">
            <a:avLst/>
          </a:prstGeom>
          <a:noFill/>
        </p:spPr>
        <p:txBody>
          <a:bodyPr wrap="square" rtlCol="0">
            <a:spAutoFit/>
          </a:bodyPr>
          <a:lstStyle/>
          <a:p>
            <a:r>
              <a:rPr lang="en-US" sz="2800" b="1" dirty="0">
                <a:solidFill>
                  <a:srgbClr val="FF0000"/>
                </a:solidFill>
                <a:sym typeface="Wingdings" panose="05000000000000000000" pitchFamily="2" charset="2"/>
              </a:rPr>
              <a:t>Search Product and add into Bill Details </a:t>
            </a:r>
            <a:endParaRPr lang="en-US" sz="2800" b="1" dirty="0">
              <a:solidFill>
                <a:srgbClr val="FF0000"/>
              </a:solidFill>
            </a:endParaRPr>
          </a:p>
        </p:txBody>
      </p:sp>
      <p:pic>
        <p:nvPicPr>
          <p:cNvPr id="3" name="Picture 2">
            <a:extLst>
              <a:ext uri="{FF2B5EF4-FFF2-40B4-BE49-F238E27FC236}">
                <a16:creationId xmlns:a16="http://schemas.microsoft.com/office/drawing/2014/main" id="{17F9DF86-1110-7634-EBBD-DD386B7CB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368249" cy="3408680"/>
          </a:xfrm>
          <a:prstGeom prst="rect">
            <a:avLst/>
          </a:prstGeom>
        </p:spPr>
      </p:pic>
      <p:pic>
        <p:nvPicPr>
          <p:cNvPr id="8" name="Picture 7">
            <a:extLst>
              <a:ext uri="{FF2B5EF4-FFF2-40B4-BE49-F238E27FC236}">
                <a16:creationId xmlns:a16="http://schemas.microsoft.com/office/drawing/2014/main" id="{6069CA98-DCD0-834A-FC87-C27826B1F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3750" y="3408680"/>
            <a:ext cx="6368249" cy="3449320"/>
          </a:xfrm>
          <a:prstGeom prst="rect">
            <a:avLst/>
          </a:prstGeom>
        </p:spPr>
      </p:pic>
    </p:spTree>
    <p:extLst>
      <p:ext uri="{BB962C8B-B14F-4D97-AF65-F5344CB8AC3E}">
        <p14:creationId xmlns:p14="http://schemas.microsoft.com/office/powerpoint/2010/main" val="3386945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927235" y="599865"/>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Specification</a:t>
            </a:r>
            <a:endParaRPr lang="ko-KR" altLang="en-US" sz="4800" b="1" dirty="0">
              <a:solidFill>
                <a:schemeClr val="accent1">
                  <a:lumMod val="40000"/>
                  <a:lumOff val="60000"/>
                </a:schemeClr>
              </a:solidFill>
              <a:latin typeface="+mj-lt"/>
              <a:cs typeface="Arial" pitchFamily="34" charset="0"/>
            </a:endParaRPr>
          </a:p>
        </p:txBody>
      </p:sp>
      <p:sp>
        <p:nvSpPr>
          <p:cNvPr id="5" name="TextBox 4">
            <a:extLst>
              <a:ext uri="{FF2B5EF4-FFF2-40B4-BE49-F238E27FC236}">
                <a16:creationId xmlns:a16="http://schemas.microsoft.com/office/drawing/2014/main" id="{81637828-380D-4ECF-8370-65FACB7001D9}"/>
              </a:ext>
            </a:extLst>
          </p:cNvPr>
          <p:cNvSpPr txBox="1"/>
          <p:nvPr/>
        </p:nvSpPr>
        <p:spPr>
          <a:xfrm>
            <a:off x="4294909" y="1859339"/>
            <a:ext cx="7617097" cy="3416320"/>
          </a:xfrm>
          <a:prstGeom prst="rect">
            <a:avLst/>
          </a:prstGeom>
          <a:noFill/>
        </p:spPr>
        <p:txBody>
          <a:bodyPr wrap="square" rtlCol="0">
            <a:spAutoFit/>
          </a:bodyPr>
          <a:lstStyle/>
          <a:p>
            <a:pPr lvl="0" algn="just"/>
            <a:r>
              <a:rPr lang="en-US" b="1" dirty="0">
                <a:solidFill>
                  <a:schemeClr val="bg1"/>
                </a:solidFill>
              </a:rPr>
              <a:t>The application will use JavaScript, jQuery and CSS as main web technologies.</a:t>
            </a:r>
          </a:p>
          <a:p>
            <a:pPr lvl="0" algn="just"/>
            <a:r>
              <a:rPr lang="en-US" b="1" dirty="0">
                <a:solidFill>
                  <a:schemeClr val="bg1"/>
                </a:solidFill>
              </a:rPr>
              <a:t>HTTP and FTP protocols are used as communication protocols. FTP is used to upload the web application in live domain and the client can access it via HTTP protocol.</a:t>
            </a:r>
          </a:p>
          <a:p>
            <a:pPr lvl="0" algn="just"/>
            <a:r>
              <a:rPr lang="en-GB" b="1" dirty="0">
                <a:solidFill>
                  <a:schemeClr val="bg1"/>
                </a:solidFill>
              </a:rPr>
              <a:t>SMTP protocol is used for Email communication.</a:t>
            </a:r>
            <a:endParaRPr lang="en-US" b="1" dirty="0">
              <a:solidFill>
                <a:schemeClr val="bg1"/>
              </a:solidFill>
            </a:endParaRPr>
          </a:p>
          <a:p>
            <a:pPr lvl="0" algn="just"/>
            <a:r>
              <a:rPr lang="en-US" b="1" dirty="0">
                <a:solidFill>
                  <a:schemeClr val="bg1"/>
                </a:solidFill>
              </a:rPr>
              <a:t>Several types of validations make this web application a secured one and SQL Injections can also be prevented.</a:t>
            </a:r>
          </a:p>
          <a:p>
            <a:pPr lvl="0" algn="just"/>
            <a:r>
              <a:rPr lang="en-US" b="1" dirty="0">
                <a:solidFill>
                  <a:schemeClr val="bg1"/>
                </a:solidFill>
              </a:rPr>
              <a:t>Since Mart Inventory Application is a web-based application, internet connection must be established.</a:t>
            </a:r>
          </a:p>
          <a:p>
            <a:pPr lvl="0" algn="just"/>
            <a:r>
              <a:rPr lang="en-US" b="1" dirty="0">
                <a:solidFill>
                  <a:schemeClr val="bg1"/>
                </a:solidFill>
              </a:rPr>
              <a:t>The Mart Inventory Application will be used on PCs and will function via internet or intranet in any web browser.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919810" y="581394"/>
            <a:ext cx="10071462" cy="769441"/>
          </a:xfrm>
          <a:prstGeom prst="rect">
            <a:avLst/>
          </a:prstGeom>
          <a:noFill/>
        </p:spPr>
        <p:txBody>
          <a:bodyPr wrap="square" rtlCol="0" anchor="ctr">
            <a:spAutoFit/>
          </a:bodyPr>
          <a:lstStyle/>
          <a:p>
            <a:pPr algn="ctr"/>
            <a:r>
              <a:rPr lang="en-GB" altLang="ko-KR" sz="4400" b="1" dirty="0">
                <a:solidFill>
                  <a:schemeClr val="accent1">
                    <a:lumMod val="40000"/>
                    <a:lumOff val="60000"/>
                  </a:schemeClr>
                </a:solidFill>
                <a:latin typeface="+mj-lt"/>
                <a:cs typeface="Arial" pitchFamily="34" charset="0"/>
              </a:rPr>
              <a:t>        S/W and H/W Requirements</a:t>
            </a:r>
            <a:endParaRPr lang="ko-KR" altLang="en-US" sz="4400" b="1" dirty="0">
              <a:solidFill>
                <a:schemeClr val="accent1">
                  <a:lumMod val="40000"/>
                  <a:lumOff val="60000"/>
                </a:schemeClr>
              </a:solidFill>
              <a:latin typeface="+mj-lt"/>
              <a:cs typeface="Arial" pitchFamily="34" charset="0"/>
            </a:endParaRPr>
          </a:p>
        </p:txBody>
      </p:sp>
      <p:sp>
        <p:nvSpPr>
          <p:cNvPr id="3" name="TextBox 2">
            <a:extLst>
              <a:ext uri="{FF2B5EF4-FFF2-40B4-BE49-F238E27FC236}">
                <a16:creationId xmlns:a16="http://schemas.microsoft.com/office/drawing/2014/main" id="{81637828-380D-4ECF-8370-65FACB7001D9}"/>
              </a:ext>
            </a:extLst>
          </p:cNvPr>
          <p:cNvSpPr txBox="1"/>
          <p:nvPr/>
        </p:nvSpPr>
        <p:spPr>
          <a:xfrm>
            <a:off x="6168810" y="1551297"/>
            <a:ext cx="5966588" cy="4247317"/>
          </a:xfrm>
          <a:prstGeom prst="rect">
            <a:avLst/>
          </a:prstGeom>
          <a:noFill/>
        </p:spPr>
        <p:txBody>
          <a:bodyPr wrap="square" rtlCol="0">
            <a:spAutoFit/>
          </a:bodyPr>
          <a:lstStyle/>
          <a:p>
            <a:r>
              <a:rPr lang="en-US" u="sng" dirty="0">
                <a:solidFill>
                  <a:schemeClr val="bg1"/>
                </a:solidFill>
              </a:rPr>
              <a:t>Server Side:</a:t>
            </a:r>
            <a:endParaRPr lang="en-US" dirty="0">
              <a:solidFill>
                <a:schemeClr val="bg1"/>
              </a:solidFill>
            </a:endParaRPr>
          </a:p>
          <a:p>
            <a:r>
              <a:rPr lang="en-US" dirty="0">
                <a:solidFill>
                  <a:schemeClr val="bg1"/>
                </a:solidFill>
              </a:rPr>
              <a:t> </a:t>
            </a:r>
          </a:p>
          <a:p>
            <a:r>
              <a:rPr lang="en-US" b="1" dirty="0">
                <a:solidFill>
                  <a:schemeClr val="bg1"/>
                </a:solidFill>
              </a:rPr>
              <a:t>Processor: </a:t>
            </a:r>
            <a:r>
              <a:rPr lang="en-US" dirty="0">
                <a:solidFill>
                  <a:schemeClr val="bg1"/>
                </a:solidFill>
              </a:rPr>
              <a:t>Intel® Xeon® processor 3500 series</a:t>
            </a:r>
          </a:p>
          <a:p>
            <a:r>
              <a:rPr lang="en-US" b="1" dirty="0">
                <a:solidFill>
                  <a:schemeClr val="bg1"/>
                </a:solidFill>
              </a:rPr>
              <a:t>HDD: </a:t>
            </a:r>
            <a:r>
              <a:rPr lang="en-US" dirty="0">
                <a:solidFill>
                  <a:schemeClr val="bg1"/>
                </a:solidFill>
              </a:rPr>
              <a:t>Minimum 500GB Disk Space</a:t>
            </a:r>
          </a:p>
          <a:p>
            <a:r>
              <a:rPr lang="en-US" b="1" dirty="0">
                <a:solidFill>
                  <a:schemeClr val="bg1"/>
                </a:solidFill>
              </a:rPr>
              <a:t>RAM: </a:t>
            </a:r>
            <a:r>
              <a:rPr lang="en-US" dirty="0">
                <a:solidFill>
                  <a:schemeClr val="bg1"/>
                </a:solidFill>
              </a:rPr>
              <a:t>Minimum 4GB </a:t>
            </a:r>
          </a:p>
          <a:p>
            <a:r>
              <a:rPr lang="en-US" b="1" dirty="0">
                <a:solidFill>
                  <a:schemeClr val="bg1"/>
                </a:solidFill>
              </a:rPr>
              <a:t>OS: </a:t>
            </a:r>
            <a:r>
              <a:rPr lang="en-US" dirty="0">
                <a:solidFill>
                  <a:schemeClr val="bg1"/>
                </a:solidFill>
              </a:rPr>
              <a:t>Windows 10, Linux 6 </a:t>
            </a:r>
          </a:p>
          <a:p>
            <a:r>
              <a:rPr lang="en-US" b="1" dirty="0">
                <a:solidFill>
                  <a:schemeClr val="bg1"/>
                </a:solidFill>
              </a:rPr>
              <a:t>Database: </a:t>
            </a:r>
            <a:r>
              <a:rPr lang="en-US" dirty="0">
                <a:solidFill>
                  <a:schemeClr val="bg1"/>
                </a:solidFill>
              </a:rPr>
              <a:t>MySQL</a:t>
            </a:r>
          </a:p>
          <a:p>
            <a:r>
              <a:rPr lang="en-US" dirty="0">
                <a:solidFill>
                  <a:schemeClr val="bg1"/>
                </a:solidFill>
              </a:rPr>
              <a:t> </a:t>
            </a:r>
          </a:p>
          <a:p>
            <a:r>
              <a:rPr lang="en-US" u="sng" dirty="0">
                <a:solidFill>
                  <a:schemeClr val="bg1"/>
                </a:solidFill>
              </a:rPr>
              <a:t>Client Side (minimum requirement):</a:t>
            </a:r>
            <a:endParaRPr lang="en-US" dirty="0">
              <a:solidFill>
                <a:schemeClr val="bg1"/>
              </a:solidFill>
            </a:endParaRPr>
          </a:p>
          <a:p>
            <a:r>
              <a:rPr lang="en-US" dirty="0">
                <a:solidFill>
                  <a:schemeClr val="bg1"/>
                </a:solidFill>
              </a:rPr>
              <a:t> </a:t>
            </a:r>
          </a:p>
          <a:p>
            <a:r>
              <a:rPr lang="en-US" dirty="0">
                <a:solidFill>
                  <a:schemeClr val="bg1"/>
                </a:solidFill>
              </a:rPr>
              <a:t> </a:t>
            </a:r>
          </a:p>
          <a:p>
            <a:r>
              <a:rPr lang="en-US" b="1" dirty="0">
                <a:solidFill>
                  <a:schemeClr val="bg1"/>
                </a:solidFill>
              </a:rPr>
              <a:t>Processor: </a:t>
            </a:r>
            <a:r>
              <a:rPr lang="en-US" dirty="0">
                <a:solidFill>
                  <a:schemeClr val="bg1"/>
                </a:solidFill>
              </a:rPr>
              <a:t>Intel Dual Core</a:t>
            </a:r>
          </a:p>
          <a:p>
            <a:r>
              <a:rPr lang="en-US" b="1" dirty="0">
                <a:solidFill>
                  <a:schemeClr val="bg1"/>
                </a:solidFill>
              </a:rPr>
              <a:t>HDD: </a:t>
            </a:r>
            <a:r>
              <a:rPr lang="en-US" dirty="0">
                <a:solidFill>
                  <a:schemeClr val="bg1"/>
                </a:solidFill>
              </a:rPr>
              <a:t>Minimum 10GB Disk Space</a:t>
            </a:r>
          </a:p>
          <a:p>
            <a:r>
              <a:rPr lang="en-US" b="1" dirty="0">
                <a:solidFill>
                  <a:schemeClr val="bg1"/>
                </a:solidFill>
              </a:rPr>
              <a:t>RAM: </a:t>
            </a:r>
            <a:r>
              <a:rPr lang="en-US" dirty="0">
                <a:solidFill>
                  <a:schemeClr val="bg1"/>
                </a:solidFill>
              </a:rPr>
              <a:t>Minimum 2GB</a:t>
            </a:r>
          </a:p>
          <a:p>
            <a:r>
              <a:rPr lang="en-US" b="1" dirty="0">
                <a:solidFill>
                  <a:schemeClr val="bg1"/>
                </a:solidFill>
              </a:rPr>
              <a:t>OS: </a:t>
            </a:r>
            <a:r>
              <a:rPr lang="en-US" dirty="0">
                <a:solidFill>
                  <a:schemeClr val="bg1"/>
                </a:solidFill>
              </a:rPr>
              <a:t>Windows 7, Linux</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784373" y="572157"/>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5895703" y="1979584"/>
            <a:ext cx="6096000" cy="3785652"/>
          </a:xfrm>
          <a:prstGeom prst="rect">
            <a:avLst/>
          </a:prstGeom>
        </p:spPr>
        <p:txBody>
          <a:bodyPr wrap="square">
            <a:spAutoFit/>
          </a:bodyPr>
          <a:lstStyle/>
          <a:p>
            <a:pPr algn="just">
              <a:buFont typeface="Arial" pitchFamily="34" charset="0"/>
              <a:buChar char="•"/>
            </a:pPr>
            <a:r>
              <a:rPr lang="en-GB" sz="2400" dirty="0">
                <a:solidFill>
                  <a:schemeClr val="bg1"/>
                </a:solidFill>
              </a:rPr>
              <a:t>Managing Product information.</a:t>
            </a:r>
          </a:p>
          <a:p>
            <a:pPr algn="just">
              <a:buFont typeface="Arial" pitchFamily="34" charset="0"/>
              <a:buChar char="•"/>
            </a:pPr>
            <a:r>
              <a:rPr lang="en-GB" sz="2400" dirty="0">
                <a:solidFill>
                  <a:schemeClr val="bg1"/>
                </a:solidFill>
              </a:rPr>
              <a:t>Effortless Communication.</a:t>
            </a:r>
          </a:p>
          <a:p>
            <a:pPr algn="just">
              <a:buFont typeface="Arial" pitchFamily="34" charset="0"/>
              <a:buChar char="•"/>
            </a:pPr>
            <a:r>
              <a:rPr lang="en-GB" sz="2400" dirty="0">
                <a:solidFill>
                  <a:schemeClr val="bg1"/>
                </a:solidFill>
              </a:rPr>
              <a:t>Lesser time requirement to maintain and manage records of Products, Customers and Sales person.</a:t>
            </a:r>
          </a:p>
          <a:p>
            <a:pPr algn="just">
              <a:buFont typeface="Arial" pitchFamily="34" charset="0"/>
              <a:buChar char="•"/>
            </a:pPr>
            <a:r>
              <a:rPr lang="en-GB" sz="2400" dirty="0">
                <a:solidFill>
                  <a:schemeClr val="bg1"/>
                </a:solidFill>
              </a:rPr>
              <a:t>Automatic bill generation of day to day transactions.</a:t>
            </a:r>
          </a:p>
          <a:p>
            <a:pPr algn="just">
              <a:buFont typeface="Arial" pitchFamily="34" charset="0"/>
              <a:buChar char="•"/>
            </a:pPr>
            <a:r>
              <a:rPr lang="en-GB" sz="2400" dirty="0">
                <a:solidFill>
                  <a:schemeClr val="bg1"/>
                </a:solidFill>
              </a:rPr>
              <a:t>Paper work is reduced due to record stored into excel sheets.</a:t>
            </a:r>
          </a:p>
          <a:p>
            <a:pPr algn="just">
              <a:buFont typeface="Arial" pitchFamily="34" charset="0"/>
              <a:buChar char="•"/>
            </a:pPr>
            <a:r>
              <a:rPr lang="en-GB" sz="2400" dirty="0">
                <a:solidFill>
                  <a:schemeClr val="bg1"/>
                </a:solidFill>
              </a:rPr>
              <a:t>All requirements at one platform.</a:t>
            </a:r>
            <a:endParaRPr lang="en-US" sz="2400"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2021880" y="609103"/>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Disadvantages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6257109" y="2142309"/>
            <a:ext cx="5747656" cy="2308324"/>
          </a:xfrm>
          <a:prstGeom prst="rect">
            <a:avLst/>
          </a:prstGeom>
        </p:spPr>
        <p:txBody>
          <a:bodyPr wrap="square">
            <a:spAutoFit/>
          </a:bodyPr>
          <a:lstStyle/>
          <a:p>
            <a:pPr algn="just">
              <a:buFont typeface="Arial" pitchFamily="34" charset="0"/>
              <a:buChar char="•"/>
            </a:pPr>
            <a:r>
              <a:rPr lang="en-GB" sz="2400" dirty="0">
                <a:solidFill>
                  <a:schemeClr val="bg1"/>
                </a:solidFill>
              </a:rPr>
              <a:t>Manual entry of products into </a:t>
            </a:r>
            <a:r>
              <a:rPr lang="en-GB" sz="2400" dirty="0" err="1">
                <a:solidFill>
                  <a:schemeClr val="bg1"/>
                </a:solidFill>
              </a:rPr>
              <a:t>catalog</a:t>
            </a:r>
            <a:r>
              <a:rPr lang="en-GB" sz="2400" dirty="0">
                <a:solidFill>
                  <a:schemeClr val="bg1"/>
                </a:solidFill>
              </a:rPr>
              <a:t> has to be done by sales person or manager.</a:t>
            </a:r>
          </a:p>
          <a:p>
            <a:pPr algn="just">
              <a:buFont typeface="Arial" pitchFamily="34" charset="0"/>
              <a:buChar char="•"/>
            </a:pPr>
            <a:r>
              <a:rPr lang="en-GB" sz="2400" dirty="0">
                <a:solidFill>
                  <a:schemeClr val="bg1"/>
                </a:solidFill>
              </a:rPr>
              <a:t>No online payment facility given, hence payment must be done manually. But this can be done as future enhancement.</a:t>
            </a:r>
            <a:endParaRPr lang="en-US" sz="2400"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5985926" y="2413456"/>
            <a:ext cx="5822897" cy="3416320"/>
          </a:xfrm>
          <a:prstGeom prst="rect">
            <a:avLst/>
          </a:prstGeom>
          <a:noFill/>
        </p:spPr>
        <p:txBody>
          <a:bodyPr wrap="square" rtlCol="0">
            <a:spAutoFit/>
          </a:bodyPr>
          <a:lstStyle/>
          <a:p>
            <a:pPr algn="just"/>
            <a:r>
              <a:rPr lang="en-US" b="1" dirty="0">
                <a:solidFill>
                  <a:schemeClr val="bg1"/>
                </a:solidFill>
              </a:rPr>
              <a:t>This project aid in automating the existing manual system. This is a paperless work. It can be monitored and guarded remotely. It cut down the man power required and provides accurate information. All years together huddled details can be saved and can be accessed at any time. For this reason, the data stored in the repository helps in taking decision by management. So, it is improved to have a Web Based system. All the sales person, manager and owner can get the required information without delay. This system is crucial in the mart and groceries.</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945708" y="612725"/>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Conclusion</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6557554" y="1881057"/>
            <a:ext cx="5172892" cy="2862322"/>
          </a:xfrm>
          <a:prstGeom prst="rect">
            <a:avLst/>
          </a:prstGeom>
          <a:noFill/>
        </p:spPr>
        <p:txBody>
          <a:bodyPr wrap="square" rtlCol="0">
            <a:spAutoFit/>
          </a:bodyPr>
          <a:lstStyle/>
          <a:p>
            <a:pPr algn="just"/>
            <a:r>
              <a:rPr lang="en-US" b="1" dirty="0">
                <a:solidFill>
                  <a:schemeClr val="bg1"/>
                </a:solidFill>
              </a:rPr>
              <a:t>This project can be enhanced further by adding payable additional specific features such as online feedback system, online product query related to particular products to reduce the extra work of the admin. The software is flexible enough to be modified and implemented as per future requirements. We have tried our best to present this free and user–friendly website to Various Mart owners.</a:t>
            </a:r>
          </a:p>
        </p:txBody>
      </p:sp>
      <p:sp>
        <p:nvSpPr>
          <p:cNvPr id="21" name="TextBox 20">
            <a:extLst>
              <a:ext uri="{FF2B5EF4-FFF2-40B4-BE49-F238E27FC236}">
                <a16:creationId xmlns:a16="http://schemas.microsoft.com/office/drawing/2014/main" id="{5CF5BDA4-10C7-46A6-AC30-523A3FC438AC}"/>
              </a:ext>
            </a:extLst>
          </p:cNvPr>
          <p:cNvSpPr txBox="1"/>
          <p:nvPr/>
        </p:nvSpPr>
        <p:spPr>
          <a:xfrm>
            <a:off x="1413824" y="618339"/>
            <a:ext cx="8921932"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Future Enhancement</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637828-380D-4ECF-8370-65FACB7001D9}"/>
              </a:ext>
            </a:extLst>
          </p:cNvPr>
          <p:cNvSpPr txBox="1"/>
          <p:nvPr/>
        </p:nvSpPr>
        <p:spPr>
          <a:xfrm>
            <a:off x="6052455" y="1815741"/>
            <a:ext cx="5839099" cy="2031325"/>
          </a:xfrm>
          <a:prstGeom prst="rect">
            <a:avLst/>
          </a:prstGeom>
          <a:solidFill>
            <a:schemeClr val="bg1"/>
          </a:solidFill>
        </p:spPr>
        <p:txBody>
          <a:bodyPr wrap="square" rtlCol="0">
            <a:spAutoFit/>
          </a:bodyPr>
          <a:lstStyle/>
          <a:p>
            <a:pPr marL="342900" lvl="0" indent="-342900" algn="just">
              <a:spcBef>
                <a:spcPts val="35"/>
              </a:spcBef>
              <a:spcAft>
                <a:spcPts val="0"/>
              </a:spcAft>
              <a:buFont typeface="Symbol"/>
              <a:buBlip>
                <a:blip r:embed="rId3"/>
              </a:buBlip>
            </a:pPr>
            <a:r>
              <a:rPr lang="en-US" u="sng" dirty="0">
                <a:solidFill>
                  <a:srgbClr val="FFFFFF"/>
                </a:solidFill>
                <a:latin typeface="Times New Roman"/>
                <a:ea typeface="Times New Roman"/>
                <a:hlinkClick r:id="rId4"/>
              </a:rPr>
              <a:t>https://bootstrapmade.com/mentor-free-education-bootstrap-theme/</a:t>
            </a:r>
            <a:endParaRPr lang="en-US" dirty="0">
              <a:latin typeface="Times New Roman"/>
              <a:ea typeface="Times New Roman"/>
            </a:endParaRPr>
          </a:p>
          <a:p>
            <a:pPr marL="342900" lvl="0" indent="-342900" algn="just">
              <a:spcBef>
                <a:spcPts val="35"/>
              </a:spcBef>
              <a:spcAft>
                <a:spcPts val="0"/>
              </a:spcAft>
              <a:buFont typeface="Symbol"/>
              <a:buBlip>
                <a:blip r:embed="rId3"/>
              </a:buBlip>
            </a:pPr>
            <a:r>
              <a:rPr lang="en-US" u="sng" dirty="0">
                <a:solidFill>
                  <a:srgbClr val="FFFFFF"/>
                </a:solidFill>
                <a:latin typeface="Times New Roman"/>
                <a:ea typeface="Times New Roman"/>
                <a:hlinkClick r:id="rId5"/>
              </a:rPr>
              <a:t>https://www.javatpoint.com/java-mail-api-tutorial</a:t>
            </a:r>
            <a:endParaRPr lang="en-US" u="sng" dirty="0">
              <a:solidFill>
                <a:srgbClr val="FFFFFF"/>
              </a:solidFill>
              <a:latin typeface="Times New Roman"/>
              <a:ea typeface="Times New Roman"/>
            </a:endParaRPr>
          </a:p>
          <a:p>
            <a:pPr marL="342900" lvl="0" indent="-342900" algn="just">
              <a:spcBef>
                <a:spcPts val="35"/>
              </a:spcBef>
              <a:spcAft>
                <a:spcPts val="0"/>
              </a:spcAft>
              <a:buFont typeface="Symbol"/>
              <a:buBlip>
                <a:blip r:embed="rId3"/>
              </a:buBlip>
            </a:pPr>
            <a:r>
              <a:rPr lang="en-US" dirty="0">
                <a:latin typeface="Times New Roman"/>
                <a:ea typeface="Times New Roman"/>
                <a:hlinkClick r:id="rId6"/>
              </a:rPr>
              <a:t>https://www.w3schools.com/</a:t>
            </a:r>
            <a:endParaRPr lang="en-US" dirty="0">
              <a:latin typeface="Times New Roman"/>
              <a:ea typeface="Times New Roman"/>
            </a:endParaRPr>
          </a:p>
          <a:p>
            <a:pPr marL="342900" lvl="0" indent="-342900" algn="just">
              <a:spcBef>
                <a:spcPts val="35"/>
              </a:spcBef>
              <a:spcAft>
                <a:spcPts val="0"/>
              </a:spcAft>
              <a:buFont typeface="Symbol"/>
              <a:buBlip>
                <a:blip r:embed="rId3"/>
              </a:buBlip>
            </a:pPr>
            <a:r>
              <a:rPr lang="en-US" sz="1800" u="sng" dirty="0">
                <a:solidFill>
                  <a:srgbClr val="0000FF"/>
                </a:solidFill>
                <a:effectLst/>
                <a:latin typeface="Times New Roman" panose="02020603050405020304" pitchFamily="18" charset="0"/>
                <a:ea typeface="Times New Roman" panose="02020603050405020304" pitchFamily="18" charset="0"/>
                <a:hlinkClick r:id="rId7"/>
              </a:rPr>
              <a:t>https://reactjs.org/</a:t>
            </a:r>
            <a:endParaRPr lang="en-US" sz="1800" u="sng" dirty="0">
              <a:solidFill>
                <a:srgbClr val="0000FF"/>
              </a:solidFill>
              <a:effectLst/>
              <a:latin typeface="Times New Roman" panose="02020603050405020304" pitchFamily="18" charset="0"/>
              <a:ea typeface="Times New Roman" panose="02020603050405020304" pitchFamily="18" charset="0"/>
            </a:endParaRPr>
          </a:p>
          <a:p>
            <a:pPr marL="342900" lvl="0" indent="-342900" algn="just">
              <a:spcBef>
                <a:spcPts val="35"/>
              </a:spcBef>
              <a:spcAft>
                <a:spcPts val="0"/>
              </a:spcAft>
              <a:buFont typeface="Symbol"/>
              <a:buBlip>
                <a:blip r:embed="rId3"/>
              </a:buBlip>
            </a:pPr>
            <a:r>
              <a:rPr lang="en-US" dirty="0">
                <a:latin typeface="Times New Roman"/>
                <a:ea typeface="Times New Roman"/>
                <a:hlinkClick r:id="rId8"/>
              </a:rPr>
              <a:t>https://javaee.github.io/javaee-spec/javadocs/</a:t>
            </a:r>
            <a:endParaRPr lang="en-US" dirty="0">
              <a:latin typeface="Times New Roman"/>
              <a:ea typeface="Times New Roman"/>
            </a:endParaRPr>
          </a:p>
          <a:p>
            <a:pPr marL="342900" lvl="0" indent="-342900" algn="just">
              <a:spcBef>
                <a:spcPts val="35"/>
              </a:spcBef>
              <a:spcAft>
                <a:spcPts val="0"/>
              </a:spcAft>
              <a:buFont typeface="Symbol"/>
              <a:buBlip>
                <a:blip r:embed="rId3"/>
              </a:buBlip>
            </a:pPr>
            <a:endParaRPr lang="en-US" dirty="0">
              <a:latin typeface="Times New Roman"/>
              <a:ea typeface="Times New Roman"/>
            </a:endParaRPr>
          </a:p>
        </p:txBody>
      </p:sp>
      <p:sp>
        <p:nvSpPr>
          <p:cNvPr id="2" name="TextBox 1">
            <a:extLst>
              <a:ext uri="{FF2B5EF4-FFF2-40B4-BE49-F238E27FC236}">
                <a16:creationId xmlns:a16="http://schemas.microsoft.com/office/drawing/2014/main" id="{5CF5BDA4-10C7-46A6-AC30-523A3FC438AC}"/>
              </a:ext>
            </a:extLst>
          </p:cNvPr>
          <p:cNvSpPr txBox="1"/>
          <p:nvPr/>
        </p:nvSpPr>
        <p:spPr>
          <a:xfrm>
            <a:off x="2111962" y="627575"/>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References</a:t>
            </a:r>
            <a:endParaRPr lang="ko-KR" altLang="en-US" sz="4800" b="1" dirty="0">
              <a:solidFill>
                <a:schemeClr val="accent1">
                  <a:lumMod val="40000"/>
                  <a:lumOff val="60000"/>
                </a:schemeClr>
              </a:solidFill>
              <a:latin typeface="+mj-lt"/>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5BA3FA5-FA57-4313-9DF4-64E137512FCB}"/>
              </a:ext>
            </a:extLst>
          </p:cNvPr>
          <p:cNvGrpSpPr/>
          <p:nvPr/>
        </p:nvGrpSpPr>
        <p:grpSpPr>
          <a:xfrm>
            <a:off x="148" y="2579669"/>
            <a:ext cx="13180143" cy="3508006"/>
            <a:chOff x="148" y="2496098"/>
            <a:chExt cx="13180143" cy="3508006"/>
          </a:xfrm>
        </p:grpSpPr>
        <p:sp>
          <p:nvSpPr>
            <p:cNvPr id="2" name="TextBox 1">
              <a:extLst>
                <a:ext uri="{FF2B5EF4-FFF2-40B4-BE49-F238E27FC236}">
                  <a16:creationId xmlns:a16="http://schemas.microsoft.com/office/drawing/2014/main" id="{29E2714A-BE29-4E83-A155-D5802C472B0A}"/>
                </a:ext>
              </a:extLst>
            </p:cNvPr>
            <p:cNvSpPr txBox="1"/>
            <p:nvPr/>
          </p:nvSpPr>
          <p:spPr>
            <a:xfrm>
              <a:off x="988291" y="2496098"/>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48" y="5624448"/>
              <a:ext cx="12191852" cy="379656"/>
            </a:xfrm>
            <a:prstGeom prst="rect">
              <a:avLst/>
            </a:prstGeom>
            <a:noFill/>
          </p:spPr>
          <p:txBody>
            <a:bodyPr wrap="square" rtlCol="0" anchor="ctr">
              <a:spAutoFit/>
            </a:bodyPr>
            <a:lstStyle/>
            <a:p>
              <a:pPr algn="ctr"/>
              <a:endParaRPr lang="ko-KR" altLang="en-US" sz="1867" dirty="0">
                <a:solidFill>
                  <a:schemeClr val="bg1"/>
                </a:solidFill>
                <a:cs typeface="Arial" pitchFamily="34" charset="0"/>
              </a:endParaRPr>
            </a:p>
          </p:txBody>
        </p:sp>
      </p:grpSp>
    </p:spTree>
    <p:extLst>
      <p:ext uri="{BB962C8B-B14F-4D97-AF65-F5344CB8AC3E}">
        <p14:creationId xmlns:p14="http://schemas.microsoft.com/office/powerpoint/2010/main" val="1241158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90">
          <a:fgClr>
            <a:schemeClr val="tx1"/>
          </a:fgClr>
          <a:bgClr>
            <a:schemeClr val="tx1"/>
          </a:bgClr>
        </a:patt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2194562" y="-8018"/>
            <a:ext cx="7159330" cy="923330"/>
          </a:xfrm>
          <a:prstGeom prst="rect">
            <a:avLst/>
          </a:prstGeom>
          <a:noFill/>
        </p:spPr>
        <p:txBody>
          <a:bodyPr wrap="square" rtlCol="0" anchor="ctr">
            <a:spAutoFit/>
          </a:bodyPr>
          <a:lstStyle/>
          <a:p>
            <a:pPr algn="ctr"/>
            <a:r>
              <a:rPr lang="en-GB" altLang="ko-KR" sz="5400" b="1" dirty="0">
                <a:solidFill>
                  <a:schemeClr val="accent1">
                    <a:lumMod val="40000"/>
                    <a:lumOff val="60000"/>
                  </a:schemeClr>
                </a:solidFill>
                <a:latin typeface="+mj-lt"/>
                <a:cs typeface="Arial" pitchFamily="34" charset="0"/>
              </a:rPr>
              <a:t>          Introduction</a:t>
            </a:r>
            <a:endParaRPr lang="ko-KR" altLang="en-US" sz="5400" b="1" dirty="0">
              <a:solidFill>
                <a:schemeClr val="accent1">
                  <a:lumMod val="40000"/>
                  <a:lumOff val="60000"/>
                </a:schemeClr>
              </a:solidFill>
              <a:latin typeface="+mj-lt"/>
              <a:cs typeface="Arial" pitchFamily="34" charset="0"/>
            </a:endParaRPr>
          </a:p>
        </p:txBody>
      </p:sp>
      <p:sp>
        <p:nvSpPr>
          <p:cNvPr id="3" name="Rectangle 2"/>
          <p:cNvSpPr/>
          <p:nvPr/>
        </p:nvSpPr>
        <p:spPr>
          <a:xfrm>
            <a:off x="1281083" y="1672966"/>
            <a:ext cx="10175966" cy="4401205"/>
          </a:xfrm>
          <a:prstGeom prst="rect">
            <a:avLst/>
          </a:prstGeom>
        </p:spPr>
        <p:txBody>
          <a:bodyPr wrap="square">
            <a:spAutoFit/>
          </a:bodyPr>
          <a:lstStyle/>
          <a:p>
            <a:pPr algn="just"/>
            <a:r>
              <a:rPr lang="en-US" sz="2800" b="1" dirty="0">
                <a:solidFill>
                  <a:schemeClr val="bg1"/>
                </a:solidFill>
              </a:rPr>
              <a:t>Mart Inventory is a web application.  It provides a platform that will automate various tasks associated with handling product catalog and Execution of proper billing system better organizing the stored information and optimum performance. Helping the business to ensure smooth working of the process that provides the function and features to authenticate and identify the sales person and provide then with easy, intuitive, personalized and user-customizable web-interface for facilitating access to information and services that are of primary relevance and interests to the sales person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tx1"/>
          </a:fgClr>
          <a:bgClr>
            <a:schemeClr val="tx1"/>
          </a:bgClr>
        </a:patt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311264-372A-4326-97EC-9A0EC55610B4}"/>
              </a:ext>
            </a:extLst>
          </p:cNvPr>
          <p:cNvSpPr txBox="1"/>
          <p:nvPr/>
        </p:nvSpPr>
        <p:spPr>
          <a:xfrm>
            <a:off x="665019" y="2271395"/>
            <a:ext cx="10814329" cy="584775"/>
          </a:xfrm>
          <a:prstGeom prst="rect">
            <a:avLst/>
          </a:prstGeom>
          <a:noFill/>
        </p:spPr>
        <p:txBody>
          <a:bodyPr wrap="square" rtlCol="0">
            <a:spAutoFit/>
          </a:bodyPr>
          <a:lstStyle/>
          <a:p>
            <a:pPr algn="just"/>
            <a:r>
              <a:rPr lang="en-US" altLang="ko-KR" sz="1600" dirty="0">
                <a:solidFill>
                  <a:schemeClr val="bg1"/>
                </a:solidFill>
                <a:cs typeface="Arial" pitchFamily="34" charset="0"/>
              </a:rPr>
              <a:t>Due to pandemic, the Mart and grocery faces multiple difficulties for managing as well as selling required products to the customers.</a:t>
            </a:r>
          </a:p>
        </p:txBody>
      </p:sp>
      <p:sp>
        <p:nvSpPr>
          <p:cNvPr id="12" name="TextBox 11">
            <a:extLst>
              <a:ext uri="{FF2B5EF4-FFF2-40B4-BE49-F238E27FC236}">
                <a16:creationId xmlns:a16="http://schemas.microsoft.com/office/drawing/2014/main" id="{AC78A5D7-01DA-4270-B210-34E6FA47678F}"/>
              </a:ext>
            </a:extLst>
          </p:cNvPr>
          <p:cNvSpPr txBox="1"/>
          <p:nvPr/>
        </p:nvSpPr>
        <p:spPr>
          <a:xfrm>
            <a:off x="691147" y="3308325"/>
            <a:ext cx="10814328" cy="338554"/>
          </a:xfrm>
          <a:prstGeom prst="rect">
            <a:avLst/>
          </a:prstGeom>
          <a:noFill/>
        </p:spPr>
        <p:txBody>
          <a:bodyPr wrap="square" rtlCol="0">
            <a:spAutoFit/>
          </a:bodyPr>
          <a:lstStyle/>
          <a:p>
            <a:pPr algn="just"/>
            <a:r>
              <a:rPr lang="en-US" altLang="ko-KR" sz="1600" dirty="0">
                <a:solidFill>
                  <a:schemeClr val="bg1"/>
                </a:solidFill>
                <a:cs typeface="Arial" pitchFamily="34" charset="0"/>
              </a:rPr>
              <a:t>customers and sellers has to go through  various procedure in order to change or return a products.</a:t>
            </a:r>
          </a:p>
        </p:txBody>
      </p:sp>
      <p:sp>
        <p:nvSpPr>
          <p:cNvPr id="16" name="TextBox 15">
            <a:extLst>
              <a:ext uri="{FF2B5EF4-FFF2-40B4-BE49-F238E27FC236}">
                <a16:creationId xmlns:a16="http://schemas.microsoft.com/office/drawing/2014/main" id="{81637828-380D-4ECF-8370-65FACB7001D9}"/>
              </a:ext>
            </a:extLst>
          </p:cNvPr>
          <p:cNvSpPr txBox="1"/>
          <p:nvPr/>
        </p:nvSpPr>
        <p:spPr>
          <a:xfrm>
            <a:off x="730068" y="4346748"/>
            <a:ext cx="10736218" cy="584775"/>
          </a:xfrm>
          <a:prstGeom prst="rect">
            <a:avLst/>
          </a:prstGeom>
          <a:noFill/>
        </p:spPr>
        <p:txBody>
          <a:bodyPr wrap="square" rtlCol="0">
            <a:spAutoFit/>
          </a:bodyPr>
          <a:lstStyle/>
          <a:p>
            <a:pPr algn="just"/>
            <a:r>
              <a:rPr lang="en-US" altLang="ko-KR" sz="1600" dirty="0">
                <a:solidFill>
                  <a:schemeClr val="bg1"/>
                </a:solidFill>
                <a:cs typeface="Arial" pitchFamily="34" charset="0"/>
              </a:rPr>
              <a:t>customers and owners can not get all the feedbacks that are necessary  for  the enhancement of their businesses. Hence, they require a proper platform for communication.</a:t>
            </a:r>
          </a:p>
        </p:txBody>
      </p:sp>
      <p:sp>
        <p:nvSpPr>
          <p:cNvPr id="4" name="TextBox 3">
            <a:extLst>
              <a:ext uri="{FF2B5EF4-FFF2-40B4-BE49-F238E27FC236}">
                <a16:creationId xmlns:a16="http://schemas.microsoft.com/office/drawing/2014/main" id="{4086EBB8-367D-4A3E-9C2A-B1C6BD1F9605}"/>
              </a:ext>
            </a:extLst>
          </p:cNvPr>
          <p:cNvSpPr txBox="1"/>
          <p:nvPr/>
        </p:nvSpPr>
        <p:spPr>
          <a:xfrm>
            <a:off x="665019" y="1346077"/>
            <a:ext cx="10801268" cy="584775"/>
          </a:xfrm>
          <a:prstGeom prst="rect">
            <a:avLst/>
          </a:prstGeom>
          <a:noFill/>
        </p:spPr>
        <p:txBody>
          <a:bodyPr wrap="square" rtlCol="0" anchor="ctr">
            <a:spAutoFit/>
          </a:bodyPr>
          <a:lstStyle/>
          <a:p>
            <a:pPr algn="just"/>
            <a:r>
              <a:rPr lang="en-US" altLang="ko-KR" sz="1600" dirty="0">
                <a:solidFill>
                  <a:schemeClr val="bg1"/>
                </a:solidFill>
                <a:cs typeface="Arial" pitchFamily="34" charset="0"/>
              </a:rPr>
              <a:t>Now a days, market is shifting towards online mode and customer wants to access and buy products fast and in efficient way so by ensuring this features to groceries also.</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lumMod val="40000"/>
                    <a:lumOff val="60000"/>
                  </a:schemeClr>
                </a:solidFill>
                <a:latin typeface="+mj-lt"/>
                <a:cs typeface="Arial" pitchFamily="34" charset="0"/>
              </a:rPr>
              <a:t>          Motivation</a:t>
            </a:r>
            <a:endParaRPr lang="ko-KR" altLang="en-US" sz="4800" b="1" dirty="0">
              <a:solidFill>
                <a:schemeClr val="accent1">
                  <a:lumMod val="40000"/>
                  <a:lumOff val="60000"/>
                </a:schemeClr>
              </a:solidFill>
              <a:latin typeface="+mj-lt"/>
              <a:cs typeface="Arial" pitchFamily="34" charset="0"/>
            </a:endParaRPr>
          </a:p>
        </p:txBody>
      </p:sp>
      <p:sp>
        <p:nvSpPr>
          <p:cNvPr id="22" name="TextBox 21">
            <a:extLst>
              <a:ext uri="{FF2B5EF4-FFF2-40B4-BE49-F238E27FC236}">
                <a16:creationId xmlns:a16="http://schemas.microsoft.com/office/drawing/2014/main" id="{81637828-380D-4ECF-8370-65FACB7001D9}"/>
              </a:ext>
            </a:extLst>
          </p:cNvPr>
          <p:cNvSpPr txBox="1"/>
          <p:nvPr/>
        </p:nvSpPr>
        <p:spPr>
          <a:xfrm>
            <a:off x="725715" y="5400484"/>
            <a:ext cx="10736218" cy="584775"/>
          </a:xfrm>
          <a:prstGeom prst="rect">
            <a:avLst/>
          </a:prstGeom>
          <a:noFill/>
        </p:spPr>
        <p:txBody>
          <a:bodyPr wrap="square" rtlCol="0">
            <a:spAutoFit/>
          </a:bodyPr>
          <a:lstStyle/>
          <a:p>
            <a:pPr algn="just"/>
            <a:r>
              <a:rPr lang="en-GB" altLang="ko-KR" sz="1600" dirty="0">
                <a:solidFill>
                  <a:schemeClr val="bg1"/>
                </a:solidFill>
                <a:cs typeface="Arial" pitchFamily="34" charset="0"/>
              </a:rPr>
              <a:t>Mart Inventory will reduce mart owner as well as user’s  efforts of following various procedures ,manual efforts to return or change a product, easy communication would be ensured by doing transaction in front of </a:t>
            </a:r>
            <a:r>
              <a:rPr lang="en-GB" altLang="ko-KR" sz="1600" dirty="0" err="1">
                <a:solidFill>
                  <a:schemeClr val="bg1"/>
                </a:solidFill>
                <a:cs typeface="Arial" pitchFamily="34" charset="0"/>
              </a:rPr>
              <a:t>cutomers</a:t>
            </a:r>
            <a:r>
              <a:rPr lang="en-GB" altLang="ko-KR" sz="1600" dirty="0">
                <a:solidFill>
                  <a:schemeClr val="bg1"/>
                </a:solidFill>
                <a:cs typeface="Arial" pitchFamily="34" charset="0"/>
              </a:rPr>
              <a:t>.</a:t>
            </a:r>
            <a:endParaRPr lang="en-US" altLang="ko-KR" sz="1600" dirty="0">
              <a:solidFill>
                <a:schemeClr val="bg1"/>
              </a:solidFill>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tx1"/>
          </a:fgClr>
          <a:bgClr>
            <a:schemeClr val="tx1"/>
          </a:bgClr>
        </a:patt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637309" y="1759283"/>
            <a:ext cx="11393581" cy="3323987"/>
          </a:xfrm>
          <a:prstGeom prst="rect">
            <a:avLst/>
          </a:prstGeom>
          <a:noFill/>
        </p:spPr>
        <p:txBody>
          <a:bodyPr wrap="square" rtlCol="0">
            <a:spAutoFit/>
          </a:bodyPr>
          <a:lstStyle/>
          <a:p>
            <a:pPr algn="just"/>
            <a:r>
              <a:rPr lang="en-US" dirty="0"/>
              <a:t>:</a:t>
            </a:r>
            <a:r>
              <a:rPr lang="en-US" sz="1600" b="1" dirty="0">
                <a:solidFill>
                  <a:schemeClr val="bg1"/>
                </a:solidFill>
              </a:rPr>
              <a:t>The main purpose of this system, is to reduce the consumption of time during maintaining the records of Inventory. Separate divisions are providing to maintain the records of stocks. Our System also procure an easy way not only to automate all functionalities of a mart, but also to produce bill of purchased products</a:t>
            </a:r>
          </a:p>
          <a:p>
            <a:pPr algn="just"/>
            <a:r>
              <a:rPr lang="en-US" sz="1600" b="1" dirty="0">
                <a:solidFill>
                  <a:schemeClr val="bg1"/>
                </a:solidFill>
              </a:rPr>
              <a:t>In other words, our Mart Inventory application has, following objectives:</a:t>
            </a:r>
          </a:p>
          <a:p>
            <a:pPr algn="just"/>
            <a:endParaRPr lang="en-US" sz="1600" b="1" dirty="0">
              <a:solidFill>
                <a:schemeClr val="bg1"/>
              </a:solidFill>
            </a:endParaRPr>
          </a:p>
          <a:p>
            <a:pPr algn="just">
              <a:buFont typeface="Wingdings" pitchFamily="2" charset="2"/>
              <a:buChar char="Ø"/>
            </a:pPr>
            <a:r>
              <a:rPr lang="en-US" sz="1600" b="1" dirty="0">
                <a:solidFill>
                  <a:schemeClr val="bg1"/>
                </a:solidFill>
              </a:rPr>
              <a:t> Simple database is maintained.</a:t>
            </a:r>
          </a:p>
          <a:p>
            <a:pPr algn="just">
              <a:buFont typeface="Wingdings" pitchFamily="2" charset="2"/>
              <a:buChar char="Ø"/>
            </a:pPr>
            <a:endParaRPr lang="en-US" sz="1600" b="1" dirty="0">
              <a:solidFill>
                <a:schemeClr val="bg1"/>
              </a:solidFill>
            </a:endParaRPr>
          </a:p>
          <a:p>
            <a:pPr algn="just">
              <a:buFont typeface="Wingdings" pitchFamily="2" charset="2"/>
              <a:buChar char="Ø"/>
            </a:pPr>
            <a:r>
              <a:rPr lang="en-US" sz="1600" b="1" dirty="0">
                <a:solidFill>
                  <a:schemeClr val="bg1"/>
                </a:solidFill>
              </a:rPr>
              <a:t> Easy operations for the operator of the system. User interfaces are user accommodating and attractive; it takes very less time for the operator to use the system. </a:t>
            </a:r>
          </a:p>
          <a:p>
            <a:pPr algn="just">
              <a:buFont typeface="Wingdings" pitchFamily="2" charset="2"/>
              <a:buChar char="Ø"/>
            </a:pPr>
            <a:endParaRPr lang="en-US" sz="1600" b="1" dirty="0">
              <a:solidFill>
                <a:schemeClr val="bg1"/>
              </a:solidFill>
            </a:endParaRPr>
          </a:p>
          <a:p>
            <a:pPr algn="just">
              <a:buFont typeface="Wingdings" pitchFamily="2" charset="2"/>
              <a:buChar char="Ø"/>
            </a:pPr>
            <a:r>
              <a:rPr lang="en-US" sz="1600" b="1" dirty="0">
                <a:solidFill>
                  <a:schemeClr val="bg1"/>
                </a:solidFill>
              </a:rPr>
              <a:t>The aim is to provides a platform that will automate various tasks associated with handling product catalog &amp; execute proper billing system.</a:t>
            </a:r>
          </a:p>
          <a:p>
            <a:pPr algn="just">
              <a:buFont typeface="Arial" pitchFamily="34" charset="0"/>
              <a:buChar char="•"/>
            </a:pPr>
            <a:endParaRPr lang="en-US" sz="1600" b="1" dirty="0">
              <a:solidFill>
                <a:schemeClr val="bg1"/>
              </a:solidFill>
            </a:endParaRPr>
          </a:p>
        </p:txBody>
      </p:sp>
      <p:sp>
        <p:nvSpPr>
          <p:cNvPr id="20" name="TextBox 19">
            <a:extLst>
              <a:ext uri="{FF2B5EF4-FFF2-40B4-BE49-F238E27FC236}">
                <a16:creationId xmlns:a16="http://schemas.microsoft.com/office/drawing/2014/main" id="{5CF5BDA4-10C7-46A6-AC30-523A3FC438AC}"/>
              </a:ext>
            </a:extLst>
          </p:cNvPr>
          <p:cNvSpPr txBox="1"/>
          <p:nvPr/>
        </p:nvSpPr>
        <p:spPr>
          <a:xfrm>
            <a:off x="3091016" y="184230"/>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Objectives</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FF190C-9050-4513-B716-DFBD01C2D166}"/>
              </a:ext>
            </a:extLst>
          </p:cNvPr>
          <p:cNvSpPr txBox="1"/>
          <p:nvPr/>
        </p:nvSpPr>
        <p:spPr>
          <a:xfrm>
            <a:off x="1386178" y="286742"/>
            <a:ext cx="8407177" cy="923330"/>
          </a:xfrm>
          <a:prstGeom prst="rect">
            <a:avLst/>
          </a:prstGeom>
          <a:noFill/>
        </p:spPr>
        <p:txBody>
          <a:bodyPr wrap="square" rtlCol="0" anchor="ctr">
            <a:spAutoFit/>
          </a:bodyPr>
          <a:lstStyle/>
          <a:p>
            <a:pPr algn="ctr"/>
            <a:r>
              <a:rPr lang="en-GB" altLang="ko-KR" sz="5400" b="1" dirty="0">
                <a:latin typeface="+mj-lt"/>
                <a:cs typeface="Arial" pitchFamily="34" charset="0"/>
              </a:rPr>
              <a:t>          Technology Used:</a:t>
            </a:r>
            <a:endParaRPr lang="ko-KR" altLang="en-US" sz="5400" b="1" dirty="0">
              <a:latin typeface="+mj-lt"/>
              <a:cs typeface="Arial" pitchFamily="34" charset="0"/>
            </a:endParaRPr>
          </a:p>
        </p:txBody>
      </p:sp>
      <p:sp>
        <p:nvSpPr>
          <p:cNvPr id="3" name="Rectangle 2">
            <a:extLst>
              <a:ext uri="{FF2B5EF4-FFF2-40B4-BE49-F238E27FC236}">
                <a16:creationId xmlns:a16="http://schemas.microsoft.com/office/drawing/2014/main" id="{8C43EED7-95FC-4401-BCA8-766390090DE2}"/>
              </a:ext>
            </a:extLst>
          </p:cNvPr>
          <p:cNvSpPr/>
          <p:nvPr/>
        </p:nvSpPr>
        <p:spPr>
          <a:xfrm>
            <a:off x="4807888" y="2890391"/>
            <a:ext cx="6946790" cy="1077218"/>
          </a:xfrm>
          <a:prstGeom prst="rect">
            <a:avLst/>
          </a:prstGeom>
        </p:spPr>
        <p:txBody>
          <a:bodyPr wrap="square">
            <a:spAutoFit/>
          </a:bodyPr>
          <a:lstStyle/>
          <a:p>
            <a:pPr algn="just"/>
            <a:r>
              <a:rPr lang="en-US" sz="3200" b="1" dirty="0">
                <a:solidFill>
                  <a:srgbClr val="7030A0"/>
                </a:solidFill>
              </a:rPr>
              <a:t>Front End: React</a:t>
            </a:r>
          </a:p>
          <a:p>
            <a:pPr algn="just"/>
            <a:r>
              <a:rPr lang="en-US" sz="3200" b="1" dirty="0">
                <a:solidFill>
                  <a:srgbClr val="7030A0"/>
                </a:solidFill>
              </a:rPr>
              <a:t>Back End: Java Spring Boot API.</a:t>
            </a:r>
          </a:p>
        </p:txBody>
      </p:sp>
    </p:spTree>
    <p:extLst>
      <p:ext uri="{BB962C8B-B14F-4D97-AF65-F5344CB8AC3E}">
        <p14:creationId xmlns:p14="http://schemas.microsoft.com/office/powerpoint/2010/main" val="394319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p:cNvSpPr/>
          <p:nvPr/>
        </p:nvSpPr>
        <p:spPr>
          <a:xfrm>
            <a:off x="1270791" y="2413337"/>
            <a:ext cx="7550331" cy="1015663"/>
          </a:xfrm>
          <a:prstGeom prst="rect">
            <a:avLst/>
          </a:prstGeom>
        </p:spPr>
        <p:txBody>
          <a:bodyPr wrap="square">
            <a:spAutoFit/>
          </a:bodyPr>
          <a:lstStyle/>
          <a:p>
            <a:pPr algn="r"/>
            <a:r>
              <a:rPr lang="en-GB" sz="6000" dirty="0">
                <a:solidFill>
                  <a:schemeClr val="bg1"/>
                </a:solidFill>
              </a:rPr>
              <a:t>UML Diagrams</a:t>
            </a:r>
            <a:endParaRPr lang="en-US" sz="60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648994" y="653143"/>
            <a:ext cx="128016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CF5BDA4-10C7-46A6-AC30-523A3FC438AC}"/>
              </a:ext>
            </a:extLst>
          </p:cNvPr>
          <p:cNvSpPr txBox="1"/>
          <p:nvPr/>
        </p:nvSpPr>
        <p:spPr>
          <a:xfrm>
            <a:off x="2194563" y="-20320"/>
            <a:ext cx="7159330" cy="584775"/>
          </a:xfrm>
          <a:prstGeom prst="rect">
            <a:avLst/>
          </a:prstGeom>
          <a:noFill/>
        </p:spPr>
        <p:txBody>
          <a:bodyPr wrap="square" rtlCol="0" anchor="ctr">
            <a:spAutoFit/>
          </a:bodyPr>
          <a:lstStyle/>
          <a:p>
            <a:pPr algn="ctr"/>
            <a:r>
              <a:rPr lang="en-GB" altLang="ko-KR" sz="3200" b="1" dirty="0">
                <a:solidFill>
                  <a:srgbClr val="FF0000"/>
                </a:solidFill>
                <a:latin typeface="+mj-lt"/>
                <a:cs typeface="Arial" pitchFamily="34" charset="0"/>
              </a:rPr>
              <a:t>        E-R Diagram</a:t>
            </a:r>
            <a:endParaRPr lang="ko-KR" altLang="en-US" sz="3200" b="1" dirty="0">
              <a:solidFill>
                <a:srgbClr val="FF0000"/>
              </a:solidFill>
              <a:latin typeface="+mj-lt"/>
              <a:cs typeface="Arial" pitchFamily="34" charset="0"/>
            </a:endParaRPr>
          </a:p>
        </p:txBody>
      </p:sp>
      <p:pic>
        <p:nvPicPr>
          <p:cNvPr id="4" name="Picture 3">
            <a:extLst>
              <a:ext uri="{FF2B5EF4-FFF2-40B4-BE49-F238E27FC236}">
                <a16:creationId xmlns:a16="http://schemas.microsoft.com/office/drawing/2014/main" id="{C8D73C57-B959-704E-1BBC-AE30B4BA1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65" y="564455"/>
            <a:ext cx="11816178" cy="618334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2661" y="0"/>
            <a:ext cx="10371909" cy="646331"/>
          </a:xfrm>
          <a:prstGeom prst="rect">
            <a:avLst/>
          </a:prstGeom>
        </p:spPr>
        <p:txBody>
          <a:bodyPr wrap="square">
            <a:spAutoFit/>
          </a:bodyPr>
          <a:lstStyle/>
          <a:p>
            <a:pPr algn="r"/>
            <a:r>
              <a:rPr lang="en-GB" sz="3600" dirty="0">
                <a:solidFill>
                  <a:srgbClr val="FF0000"/>
                </a:solidFill>
              </a:rPr>
              <a:t>E-R Diagram(</a:t>
            </a:r>
            <a:r>
              <a:rPr lang="en-GB" sz="3600" dirty="0" err="1">
                <a:solidFill>
                  <a:srgbClr val="FF0000"/>
                </a:solidFill>
              </a:rPr>
              <a:t>MySQL</a:t>
            </a:r>
            <a:r>
              <a:rPr lang="en-GB" sz="3600" dirty="0">
                <a:solidFill>
                  <a:srgbClr val="FF0000"/>
                </a:solidFill>
              </a:rPr>
              <a:t> Auto generated)</a:t>
            </a:r>
            <a:endParaRPr lang="en-US" sz="3600" dirty="0">
              <a:solidFill>
                <a:srgbClr val="FF0000"/>
              </a:solidFill>
            </a:endParaRPr>
          </a:p>
        </p:txBody>
      </p:sp>
      <p:pic>
        <p:nvPicPr>
          <p:cNvPr id="5" name="Picture 4">
            <a:extLst>
              <a:ext uri="{FF2B5EF4-FFF2-40B4-BE49-F238E27FC236}">
                <a16:creationId xmlns:a16="http://schemas.microsoft.com/office/drawing/2014/main" id="{C139282C-86FB-36CE-34B1-1855DD705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841" y="646331"/>
            <a:ext cx="11582240" cy="6109576"/>
          </a:xfrm>
          <a:prstGeom prst="rect">
            <a:avLst/>
          </a:prstGeom>
        </p:spPr>
      </p:pic>
    </p:spTree>
  </p:cSld>
  <p:clrMapOvr>
    <a:masterClrMapping/>
  </p:clrMapOvr>
</p:sld>
</file>

<file path=ppt/theme/theme1.xml><?xml version="1.0" encoding="utf-8"?>
<a:theme xmlns:a="http://schemas.openxmlformats.org/drawingml/2006/main" name="Cover and End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2743</TotalTime>
  <Words>980</Words>
  <Application>Microsoft Office PowerPoint</Application>
  <PresentationFormat>Widescreen</PresentationFormat>
  <Paragraphs>105</Paragraphs>
  <Slides>29</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29</vt:i4>
      </vt:variant>
    </vt:vector>
  </HeadingPairs>
  <TitlesOfParts>
    <vt:vector size="39" baseType="lpstr">
      <vt:lpstr>Arial</vt:lpstr>
      <vt:lpstr>Calibri</vt:lpstr>
      <vt:lpstr>Calibri Light</vt:lpstr>
      <vt:lpstr>Symbol</vt:lpstr>
      <vt:lpstr>Times New Roman</vt:lpstr>
      <vt:lpstr>Wingdings</vt:lpstr>
      <vt:lpstr>Wingdings 2</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Palash Kardhekar</cp:lastModifiedBy>
  <cp:revision>183</cp:revision>
  <dcterms:created xsi:type="dcterms:W3CDTF">2020-01-20T05:08:25Z</dcterms:created>
  <dcterms:modified xsi:type="dcterms:W3CDTF">2023-03-14T13:33:44Z</dcterms:modified>
</cp:coreProperties>
</file>